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606" r:id="rId2"/>
    <p:sldId id="617" r:id="rId3"/>
    <p:sldId id="631" r:id="rId4"/>
    <p:sldId id="603" r:id="rId5"/>
    <p:sldId id="593" r:id="rId6"/>
    <p:sldId id="615" r:id="rId7"/>
    <p:sldId id="604" r:id="rId8"/>
    <p:sldId id="592" r:id="rId9"/>
    <p:sldId id="590" r:id="rId10"/>
    <p:sldId id="649" r:id="rId11"/>
    <p:sldId id="629" r:id="rId12"/>
    <p:sldId id="609" r:id="rId13"/>
    <p:sldId id="610" r:id="rId14"/>
    <p:sldId id="614" r:id="rId15"/>
    <p:sldId id="611" r:id="rId16"/>
    <p:sldId id="591" r:id="rId17"/>
    <p:sldId id="643" r:id="rId18"/>
    <p:sldId id="626" r:id="rId19"/>
    <p:sldId id="639" r:id="rId20"/>
    <p:sldId id="638" r:id="rId21"/>
    <p:sldId id="640" r:id="rId22"/>
    <p:sldId id="621" r:id="rId23"/>
    <p:sldId id="642" r:id="rId24"/>
    <p:sldId id="648" r:id="rId25"/>
    <p:sldId id="644" r:id="rId26"/>
    <p:sldId id="646" r:id="rId27"/>
    <p:sldId id="624" r:id="rId28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00"/>
    <a:srgbClr val="FF9900"/>
    <a:srgbClr val="FF6699"/>
    <a:srgbClr val="88F1FC"/>
    <a:srgbClr val="E8A6EA"/>
    <a:srgbClr val="6EA0F2"/>
    <a:srgbClr val="FFFF99"/>
    <a:srgbClr val="66CCFF"/>
    <a:srgbClr val="72D9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1" autoAdjust="0"/>
    <p:restoredTop sz="94721" autoAdjust="0"/>
  </p:normalViewPr>
  <p:slideViewPr>
    <p:cSldViewPr>
      <p:cViewPr>
        <p:scale>
          <a:sx n="70" d="100"/>
          <a:sy n="70" d="100"/>
        </p:scale>
        <p:origin x="-510" y="-1056"/>
      </p:cViewPr>
      <p:guideLst>
        <p:guide orient="horz" pos="4065"/>
        <p:guide orient="horz" pos="255"/>
        <p:guide orient="horz" pos="799"/>
        <p:guide orient="horz" pos="1071"/>
        <p:guide pos="4481"/>
        <p:guide pos="1759"/>
        <p:guide pos="217"/>
        <p:guide pos="312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10"/>
    </c:view3D>
    <c:sideWall>
      <c:spPr>
        <a:solidFill>
          <a:schemeClr val="accent2">
            <a:lumMod val="20000"/>
            <a:lumOff val="80000"/>
          </a:schemeClr>
        </a:solidFill>
      </c:spPr>
    </c:sideWall>
    <c:backWall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Лист1!$A$2:$A$16</c:f>
              <c:strCache>
                <c:ptCount val="15"/>
                <c:pt idx="0">
                  <c:v>1979-2000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6.7</c:v>
                </c:pt>
                <c:pt idx="1">
                  <c:v>6.5</c:v>
                </c:pt>
                <c:pt idx="2">
                  <c:v>5.6</c:v>
                </c:pt>
                <c:pt idx="3">
                  <c:v>6</c:v>
                </c:pt>
                <c:pt idx="4">
                  <c:v>5.9</c:v>
                </c:pt>
                <c:pt idx="5">
                  <c:v>5.4</c:v>
                </c:pt>
                <c:pt idx="6">
                  <c:v>5.8</c:v>
                </c:pt>
                <c:pt idx="7">
                  <c:v>4.17</c:v>
                </c:pt>
                <c:pt idx="8">
                  <c:v>4.59</c:v>
                </c:pt>
                <c:pt idx="9">
                  <c:v>5.13</c:v>
                </c:pt>
                <c:pt idx="10">
                  <c:v>4.63</c:v>
                </c:pt>
                <c:pt idx="11">
                  <c:v>4.33</c:v>
                </c:pt>
                <c:pt idx="12">
                  <c:v>3.4099999999999997</c:v>
                </c:pt>
                <c:pt idx="13">
                  <c:v>5.0999999999999996</c:v>
                </c:pt>
                <c:pt idx="14">
                  <c:v>5.0199999999999996</c:v>
                </c:pt>
              </c:numCache>
            </c:numRef>
          </c:val>
        </c:ser>
        <c:shape val="cylinder"/>
        <c:axId val="75280768"/>
        <c:axId val="75282304"/>
        <c:axId val="0"/>
      </c:bar3DChart>
      <c:catAx>
        <c:axId val="7528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00" b="1" i="0" baseline="0"/>
            </a:pPr>
            <a:endParaRPr lang="ru-RU"/>
          </a:p>
        </c:txPr>
        <c:crossAx val="75282304"/>
        <c:crosses val="autoZero"/>
        <c:auto val="1"/>
        <c:lblAlgn val="ctr"/>
        <c:lblOffset val="100"/>
        <c:tickLblSkip val="1"/>
      </c:catAx>
      <c:valAx>
        <c:axId val="75282304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 b="1">
                <a:latin typeface="+mj-lt"/>
              </a:defRPr>
            </a:pPr>
            <a:endParaRPr lang="ru-RU"/>
          </a:p>
        </c:txPr>
        <c:crossAx val="75280768"/>
        <c:crosses val="autoZero"/>
        <c:crossBetween val="between"/>
      </c:valAx>
    </c:plotArea>
    <c:plotVisOnly val="1"/>
    <c:dispBlanksAs val="gap"/>
  </c:chart>
  <c:txPr>
    <a:bodyPr/>
    <a:lstStyle/>
    <a:p>
      <a:pPr>
        <a:defRPr baseline="0">
          <a:latin typeface="Arial Narrow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t" anchorCtr="0" compatLnSpc="1">
            <a:prstTxWarp prst="textNoShape">
              <a:avLst/>
            </a:prstTxWarp>
          </a:bodyPr>
          <a:lstStyle>
            <a:lvl1pPr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t" anchorCtr="0" compatLnSpc="1">
            <a:prstTxWarp prst="textNoShape">
              <a:avLst/>
            </a:prstTxWarp>
          </a:bodyPr>
          <a:lstStyle>
            <a:lvl1pPr algn="r"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b" anchorCtr="0" compatLnSpc="1">
            <a:prstTxWarp prst="textNoShape">
              <a:avLst/>
            </a:prstTxWarp>
          </a:bodyPr>
          <a:lstStyle>
            <a:lvl1pPr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b" anchorCtr="0" compatLnSpc="1">
            <a:prstTxWarp prst="textNoShape">
              <a:avLst/>
            </a:prstTxWarp>
          </a:bodyPr>
          <a:lstStyle>
            <a:lvl1pPr algn="r"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3911E2D6-9CB2-46F8-9239-110871B51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58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t" anchorCtr="0" compatLnSpc="1">
            <a:prstTxWarp prst="textNoShape">
              <a:avLst/>
            </a:prstTxWarp>
          </a:bodyPr>
          <a:lstStyle>
            <a:lvl1pPr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t" anchorCtr="0" compatLnSpc="1">
            <a:prstTxWarp prst="textNoShape">
              <a:avLst/>
            </a:prstTxWarp>
          </a:bodyPr>
          <a:lstStyle>
            <a:lvl1pPr algn="r"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b" anchorCtr="0" compatLnSpc="1">
            <a:prstTxWarp prst="textNoShape">
              <a:avLst/>
            </a:prstTxWarp>
          </a:bodyPr>
          <a:lstStyle>
            <a:lvl1pPr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9" tIns="47594" rIns="95189" bIns="47594" numCol="1" anchor="b" anchorCtr="0" compatLnSpc="1">
            <a:prstTxWarp prst="textNoShape">
              <a:avLst/>
            </a:prstTxWarp>
          </a:bodyPr>
          <a:lstStyle>
            <a:lvl1pPr algn="r" defTabSz="951381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35B6AC9A-5DDE-432A-966B-FC12228B7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447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2A2C5-4EA0-4E8A-A689-1B9603003B8A}" type="slidenum">
              <a:rPr lang="ru-RU" sz="1200" smtClean="0">
                <a:latin typeface="Arial" charset="0"/>
              </a:rPr>
              <a:pPr/>
              <a:t>24</a:t>
            </a:fld>
            <a:endParaRPr lang="ru-RU" sz="1200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73687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5438775" cy="44704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8624888" y="404813"/>
            <a:ext cx="0" cy="467995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6513513"/>
            <a:ext cx="6397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3775" y="2286000"/>
            <a:ext cx="6335713" cy="1143000"/>
          </a:xfrm>
        </p:spPr>
        <p:txBody>
          <a:bodyPr anchor="ctr"/>
          <a:lstStyle>
            <a:lvl1pPr>
              <a:defRPr>
                <a:solidFill>
                  <a:srgbClr val="FF7C8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br>
              <a:rPr lang="ru-RU" noProof="0" smtClean="0"/>
            </a:br>
            <a:r>
              <a:rPr lang="ru-RU" noProof="0" smtClean="0"/>
              <a:t>РАЗДЕЛА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3886200"/>
            <a:ext cx="62642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357874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5B8C-8B70-4B1F-8B4F-AF8191BE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818192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4788" y="412750"/>
            <a:ext cx="2070100" cy="6329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4488" y="412750"/>
            <a:ext cx="6057900" cy="6329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FB32-B0BF-439F-B3D4-863A2384E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610863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4488" y="412750"/>
            <a:ext cx="8280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4488" y="1676400"/>
            <a:ext cx="4064000" cy="2455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60888" y="1676400"/>
            <a:ext cx="4064000" cy="2455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44488" y="4284663"/>
            <a:ext cx="4064000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60888" y="4284663"/>
            <a:ext cx="4064000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3AAE-299C-495A-83EC-4167F4AF6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397409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412750"/>
            <a:ext cx="8280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4488" y="1676400"/>
            <a:ext cx="8280400" cy="50657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A715-31A0-4BA4-89B9-15B9BAA2C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034860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412750"/>
            <a:ext cx="8280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488" y="1676400"/>
            <a:ext cx="4064000" cy="5065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60888" y="1676400"/>
            <a:ext cx="4064000" cy="2455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0888" y="4284663"/>
            <a:ext cx="4064000" cy="2457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261-D216-40D0-ABDA-0B047E965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837882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9A9D-EA16-4B49-A21B-49C90D73D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18692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C034-64E3-4BF1-A59F-0BB267DF5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97244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488" y="1676400"/>
            <a:ext cx="4064000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0888" y="1676400"/>
            <a:ext cx="4064000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BE68-103F-47DA-9D0A-94017185C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163937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6A0C-2BB5-43CA-B3F3-77A7B6FC6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182881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1D15-63F4-4439-9B8A-35150ED0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79389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C7C7-EE87-40E2-83F6-E082C19DC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774752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04D9-1788-4C36-AF14-44C50B6A7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147547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84F0-CFE3-472D-9173-3E191DBCB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651533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24888" y="765175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i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12750"/>
            <a:ext cx="828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СЛАЙДА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676400"/>
            <a:ext cx="8280400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8624888" y="404813"/>
            <a:ext cx="0" cy="467995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6513513"/>
            <a:ext cx="6397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200025" y="404813"/>
            <a:ext cx="0" cy="6264275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150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7913" y="4048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36BCAA55-D9B4-496B-861A-1D2D0F755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</p:sldLayoutIdLst>
  <p:transition>
    <p:cover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0099FF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1500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85750" algn="l" rtl="0" eaLnBrk="0" fontAlgn="base" hangingPunct="0">
        <a:spcBef>
          <a:spcPct val="20000"/>
        </a:spcBef>
        <a:spcAft>
          <a:spcPct val="10000"/>
        </a:spcAft>
        <a:buChar char="•"/>
        <a:defRPr sz="900">
          <a:solidFill>
            <a:schemeClr val="tx1"/>
          </a:solidFill>
          <a:latin typeface="+mn-lt"/>
        </a:defRPr>
      </a:lvl2pPr>
      <a:lvl3pPr marL="1187450" indent="-228600" algn="l" rtl="0" eaLnBrk="0" fontAlgn="base" hangingPunct="0">
        <a:spcBef>
          <a:spcPct val="20000"/>
        </a:spcBef>
        <a:spcAft>
          <a:spcPct val="10000"/>
        </a:spcAft>
        <a:buChar char="•"/>
        <a:defRPr sz="900">
          <a:solidFill>
            <a:schemeClr val="tx1"/>
          </a:solidFill>
          <a:latin typeface="+mn-lt"/>
        </a:defRPr>
      </a:lvl3pPr>
      <a:lvl4pPr marL="1606550" indent="-228600" algn="l" rtl="0" eaLnBrk="0" fontAlgn="base" hangingPunct="0">
        <a:spcBef>
          <a:spcPct val="15000"/>
        </a:spcBef>
        <a:spcAft>
          <a:spcPct val="500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5000"/>
        </a:spcBef>
        <a:spcAft>
          <a:spcPct val="500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5000"/>
        </a:spcBef>
        <a:spcAft>
          <a:spcPct val="500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5000"/>
        </a:spcBef>
        <a:spcAft>
          <a:spcPct val="500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5000"/>
        </a:spcBef>
        <a:spcAft>
          <a:spcPct val="500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5000"/>
        </a:spcBef>
        <a:spcAft>
          <a:spcPct val="500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28464" y="1557338"/>
            <a:ext cx="964907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ОРГАНИЗАЦИЯ СПУТНИКОВОЙ СВЯЗИ 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И ВЕЩАНИЯ В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АРКТИКЕ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080792" y="4652963"/>
            <a:ext cx="4464496" cy="120015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А. Крылов</a:t>
            </a:r>
          </a:p>
          <a:p>
            <a:pPr algn="ctr"/>
            <a:r>
              <a:rPr lang="ru-RU" b="1" dirty="0">
                <a:latin typeface="Arial Narrow" pitchFamily="34" charset="0"/>
              </a:rPr>
              <a:t>Директор ЦКС «</a:t>
            </a:r>
            <a:r>
              <a:rPr lang="ru-RU" b="1" dirty="0" err="1">
                <a:latin typeface="Arial Narrow" pitchFamily="34" charset="0"/>
              </a:rPr>
              <a:t>Сколково</a:t>
            </a:r>
            <a:r>
              <a:rPr lang="ru-RU" b="1" dirty="0">
                <a:latin typeface="Arial Narrow" pitchFamily="34" charset="0"/>
              </a:rPr>
              <a:t>»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сентябрь 2013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021741065"/>
              </p:ext>
            </p:extLst>
          </p:nvPr>
        </p:nvGraphicFramePr>
        <p:xfrm>
          <a:off x="128464" y="1412776"/>
          <a:ext cx="959220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228" y="242231"/>
            <a:ext cx="977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МИНИМАЛЬНАЯ ПЛОЩАДЬ АРКТИЧЕСКИХ ЛЬДОВ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МЛН КМ²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464" y="610543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(</a:t>
            </a:r>
            <a:r>
              <a:rPr lang="ru-RU" b="1" dirty="0" smtClean="0"/>
              <a:t>по данным </a:t>
            </a:r>
            <a:r>
              <a:rPr lang="en-US" b="1" dirty="0" smtClean="0"/>
              <a:t>National </a:t>
            </a:r>
            <a:r>
              <a:rPr lang="en-US" b="1" dirty="0"/>
              <a:t>Snow and Ice Data </a:t>
            </a:r>
            <a:r>
              <a:rPr lang="en-US" b="1" dirty="0" smtClean="0"/>
              <a:t>Center</a:t>
            </a:r>
            <a:r>
              <a:rPr lang="ru-RU" b="1" dirty="0" smtClean="0"/>
              <a:t> </a:t>
            </a:r>
            <a:r>
              <a:rPr lang="en-US" b="1" dirty="0" smtClean="0"/>
              <a:t>of the USA)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9189523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16496" y="188640"/>
            <a:ext cx="907256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</a:rPr>
              <a:t>НАСЕЛЕНИЕ ЗАПОЛЯРНЫХ ТЕРРИТОРИЙ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1489434"/>
              </p:ext>
            </p:extLst>
          </p:nvPr>
        </p:nvGraphicFramePr>
        <p:xfrm>
          <a:off x="416496" y="908720"/>
          <a:ext cx="9073579" cy="444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3059"/>
                <a:gridCol w="1296144"/>
                <a:gridCol w="1296144"/>
                <a:gridCol w="2088232"/>
              </a:tblGrid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 Убыло/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+Прибыло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Мурманская область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1 191 468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766 440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028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35.7%)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 rowSpan="2"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Архангельская область, в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том числе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Ненецкий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национальный округ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1 575 502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1 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40 109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435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393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27.6%)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993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43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39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8 701 (16.7%)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Республика Коми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1 261 024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864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238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396 786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31.5%)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Ямало-Ненецкий национальный округ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48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39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953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+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50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792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10.4%)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Республика Саха (Якутия)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1 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480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956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712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154 768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13.9%)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Чукотский автономный округ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62 135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376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68.7%)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842 7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88F1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361 603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- 1 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81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160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.3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%)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906" marR="6690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35" name="Прямоугольник 4"/>
          <p:cNvSpPr>
            <a:spLocks noChangeArrowheads="1"/>
          </p:cNvSpPr>
          <p:nvPr/>
        </p:nvSpPr>
        <p:spPr bwMode="auto">
          <a:xfrm>
            <a:off x="416497" y="5589240"/>
            <a:ext cx="9073008" cy="759182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800" b="1" dirty="0">
                <a:solidFill>
                  <a:srgbClr val="FFFFFF"/>
                </a:solidFill>
                <a:latin typeface="Arial Narrow" pitchFamily="34" charset="0"/>
              </a:rPr>
              <a:t>За 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25 лет </a:t>
            </a:r>
            <a:r>
              <a:rPr lang="ru-RU" sz="2800" b="1" dirty="0">
                <a:solidFill>
                  <a:srgbClr val="FFFFFF"/>
                </a:solidFill>
                <a:latin typeface="Arial Narrow" pitchFamily="34" charset="0"/>
              </a:rPr>
              <a:t>население Заполярья сократилось на 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25%, </a:t>
            </a:r>
            <a:endParaRPr lang="en-US" sz="28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lnSpc>
                <a:spcPts val="26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достигло </a:t>
            </a:r>
            <a:r>
              <a:rPr lang="ru-RU" sz="2800" b="1" dirty="0">
                <a:solidFill>
                  <a:srgbClr val="FFFFFF"/>
                </a:solidFill>
                <a:latin typeface="Arial Narrow" pitchFamily="34" charset="0"/>
              </a:rPr>
              <a:t>критического предела и 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продолжает снижаться</a:t>
            </a:r>
            <a:endParaRPr lang="ru-RU" sz="28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9622216"/>
              </p:ext>
            </p:extLst>
          </p:nvPr>
        </p:nvGraphicFramePr>
        <p:xfrm>
          <a:off x="242031" y="1412776"/>
          <a:ext cx="9421814" cy="514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301"/>
                <a:gridCol w="777211"/>
                <a:gridCol w="777211"/>
                <a:gridCol w="897316"/>
                <a:gridCol w="897316"/>
                <a:gridCol w="1876086"/>
                <a:gridCol w="2984373"/>
              </a:tblGrid>
              <a:tr h="18288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Порт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Координаты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Население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Угол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места,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град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Связь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, телевидение,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Internet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24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 ш.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в. д.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1989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Мурманск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68°58′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33°05′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468 039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299 148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12.5° (с точки 36°)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Есть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Игарка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67°28′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86°34′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18 220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 </a:t>
                      </a: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346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14.1° (с точки 86°)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Есть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Дудинка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69°24′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86°11′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32 </a:t>
                      </a: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325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22 410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12.1° (с точки 86°)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Есть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Амдерма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69°45′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61°40′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5 495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555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11.7° (с точки 59°)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Есть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Диксон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73°30′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80°31′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</a:t>
                      </a: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449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664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7.8° (с точки 80°)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Может быть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Тикси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71°38′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128°52′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11 649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4 660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9.4° (с точки 140°)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Может быть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Певек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69°42′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170°19′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12 915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</a:t>
                      </a: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718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8.8° (с точки 140°)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Может быть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36573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Провидения</a:t>
                      </a:r>
                      <a:endParaRPr lang="ru-RU" sz="15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64°25′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173°13′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5 432</a:t>
                      </a:r>
                      <a:endParaRPr lang="ru-RU" sz="16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1 993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12.7° (с точки 140°)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Может быть в полном объёме</a:t>
                      </a:r>
                      <a:endParaRPr lang="ru-RU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E8A6EA"/>
                    </a:solidFill>
                  </a:tcPr>
                </a:tc>
              </a:tr>
              <a:tr h="173725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портах и на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судах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Северного морского пути 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связь и вещание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 ГСО создаются без особых проблем до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79° 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с.ш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280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Без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устойчивой связи может остаться только участок Северного морского пути протяжённостью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до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25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км  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368" marR="68368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95" name="Rectangle 1"/>
          <p:cNvSpPr>
            <a:spLocks noChangeArrowheads="1"/>
          </p:cNvSpPr>
          <p:nvPr/>
        </p:nvSpPr>
        <p:spPr bwMode="auto">
          <a:xfrm>
            <a:off x="128464" y="84922"/>
            <a:ext cx="9648949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НАСЕЛЕНИЕ И УСЛОВИЯ ВИДИМОСТИ ГЕОСТАЦИОНАРНЫХ СПУТНИКОВ В ПОРТАХ СЕВЕРНОГО МОРСКОГО ПУТИ</a:t>
            </a:r>
            <a:endParaRPr lang="ru-RU" sz="2800" dirty="0"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5027569"/>
              </p:ext>
            </p:extLst>
          </p:nvPr>
        </p:nvGraphicFramePr>
        <p:xfrm>
          <a:off x="128464" y="1268760"/>
          <a:ext cx="9577387" cy="542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284"/>
                <a:gridCol w="648072"/>
                <a:gridCol w="864096"/>
                <a:gridCol w="1038873"/>
                <a:gridCol w="830833"/>
                <a:gridCol w="2523229"/>
              </a:tblGrid>
              <a:tr h="2438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Погранзастава, метеостанция 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Координаты</a:t>
                      </a:r>
                      <a:endParaRPr lang="ru-RU" sz="16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Угол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места</a:t>
                      </a:r>
                      <a:endParaRPr lang="ru-RU" sz="16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К-во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людей</a:t>
                      </a:r>
                      <a:endParaRPr lang="ru-RU" sz="16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Связь, телевидение, </a:t>
                      </a:r>
                      <a:r>
                        <a:rPr lang="en-US" sz="16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Internet </a:t>
                      </a:r>
                      <a:endParaRPr lang="ru-RU" sz="16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с. ш.</a:t>
                      </a:r>
                      <a:endParaRPr lang="ru-RU" sz="16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в. д.</a:t>
                      </a:r>
                      <a:endParaRPr lang="ru-RU" sz="16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Метеостанция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м. Желания (Новая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Земля)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76°57′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68°34′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4.1</a:t>
                      </a: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°  КА </a:t>
                      </a: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80</a:t>
                      </a: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4-12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Могут быть реализованы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Город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Баренцбург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(Шпицберген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78°04′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14°13′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3.2°  </a:t>
                      </a: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КА 14°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435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есть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Застава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(Земля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Франца Иосифа) 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80°48′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47°36′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0.5°  КА</a:t>
                      </a:r>
                      <a:r>
                        <a:rPr lang="ru-RU" sz="1600" b="1" baseline="0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49°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25-30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Могут быть реализованы 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Метеостанция (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о.Хейса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Земля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Фр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Иосифа)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80°34′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47°41′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0.7°  КА 56°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4-5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Могут быть реализованы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Метеостанция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(Северная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Земля)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79°32′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90°38′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1.7° КА 90°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2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Могут быть реализованы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Застава (о. Средний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- Северная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Земля)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78°31</a:t>
                      </a: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91°11′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1.8° КА 90°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20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есть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Метеостанция 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(Мыс Челюскин)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77°43′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104°18′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3.6° </a:t>
                      </a: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КА103°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8-10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Могут быть реализованы 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Застава (Мыс Челюскин)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77°43′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104°18′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3.6</a:t>
                      </a: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° КА103°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30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 Narrow" pitchFamily="34" charset="0"/>
                          <a:cs typeface="Calibri" pitchFamily="34" charset="0"/>
                        </a:rPr>
                        <a:t>есть</a:t>
                      </a:r>
                      <a:endParaRPr lang="ru-RU" sz="1600" b="1" dirty="0">
                        <a:effectLst/>
                        <a:latin typeface="Arial Narrow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1434">
                <a:tc gridSpan="6">
                  <a:txBody>
                    <a:bodyPr/>
                    <a:lstStyle/>
                    <a:p>
                      <a:endParaRPr lang="ru-RU" sz="16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6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Связь, телевещание и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Internet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создаются без особых проблем:  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1) на погранзаставах 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Салехард,</a:t>
                      </a:r>
                      <a:r>
                        <a:rPr lang="ru-RU" sz="2000" baseline="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Нарьян-Мар,</a:t>
                      </a:r>
                      <a:r>
                        <a:rPr lang="ru-RU" sz="2000" b="1" kern="1200" baseline="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Игарка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- 67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ш;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Амдерма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, Черский,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Певек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, мыс Шмидта,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Талотахард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, Дудинка, мыс Каменный,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Алыкель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Усть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-Кара – 69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ш;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Чокурдах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- 70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ш; о. Врангеля, </a:t>
                      </a:r>
                      <a:r>
                        <a:rPr lang="ru-RU" sz="2000" b="1" kern="1200" dirty="0" err="1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Нижнеянск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– 71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сш; Хатанга, Тикси, Новая Земля – 72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ш; Эклипс - 74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ш; Диксон - 73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ш;  мыс Челюскин - 77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ш; о. Средний  – 78.5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⁰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сш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2)</a:t>
                      </a:r>
                      <a:r>
                        <a:rPr lang="ru-RU" sz="2000" b="1" kern="1200" baseline="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на</a:t>
                      </a:r>
                      <a:r>
                        <a:rPr lang="ru-RU" sz="2000" b="1" kern="1200" dirty="0" smtClean="0">
                          <a:solidFill>
                            <a:schemeClr val="accent2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всех обитаемых метеостанциях Арктики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 marL="59054" marR="59054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08" name="Rectangle 2"/>
          <p:cNvSpPr>
            <a:spLocks noChangeArrowheads="1"/>
          </p:cNvSpPr>
          <p:nvPr/>
        </p:nvSpPr>
        <p:spPr bwMode="auto">
          <a:xfrm>
            <a:off x="128464" y="236538"/>
            <a:ext cx="9577064" cy="7064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lnSpc>
                <a:spcPts val="24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УСЛОВИЯ ВИДИМОСТИ ГЕОСТАЦИОНАРНЫХ СПУТНИКОВ </a:t>
            </a:r>
          </a:p>
          <a:p>
            <a:pPr algn="ctr" eaLnBrk="0" hangingPunct="0">
              <a:lnSpc>
                <a:spcPts val="24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С СУЩЕСТВУЮЩИХ ПОГРАНЗАСТАВ И МЕТЕОСТАНЦИЙ В АРКТИКЕ</a:t>
            </a:r>
            <a:endParaRPr lang="ru-RU" sz="2000" dirty="0"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928664" y="285750"/>
            <a:ext cx="6336704" cy="502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АРКТИКА 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И СЕВЕРНЫЙ МОРСКОЙ ПУТЬ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6399730"/>
              </p:ext>
            </p:extLst>
          </p:nvPr>
        </p:nvGraphicFramePr>
        <p:xfrm>
          <a:off x="272480" y="1052736"/>
          <a:ext cx="9289032" cy="432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978"/>
                <a:gridCol w="1796080"/>
                <a:gridCol w="916194"/>
                <a:gridCol w="916194"/>
                <a:gridCol w="1565221"/>
                <a:gridCol w="1676365"/>
              </a:tblGrid>
              <a:tr h="312753">
                <a:tc rowSpan="2" gridSpan="2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1989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lang="ru-RU" sz="2000" dirty="0" smtClean="0"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2014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2020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127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останется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</a:rPr>
                        <a:t>потребность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Arial Narrow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1525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ЛЕДОКОЛЫ</a:t>
                      </a: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атомные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8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1т</a:t>
                      </a:r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+2</a:t>
                      </a: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л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 / 3 строят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</a:tr>
              <a:tr h="3515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дизельные 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18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E0F6BC"/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Арктические (ледовые) суда </a:t>
                      </a:r>
                    </a:p>
                  </a:txBody>
                  <a:tcPr marL="91428" marR="91428" marT="45706" marB="45706">
                    <a:solidFill>
                      <a:srgbClr val="FEE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1428" marR="91428" marT="45706" marB="45706">
                    <a:solidFill>
                      <a:srgbClr val="FEE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40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EE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30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EE3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90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EE3E0"/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Суда обеспечивающие работу СМП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160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8-12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---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140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МЕТЕОСТАНЦИИ 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114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51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50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110 - 120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FF00"/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800" b="1" dirty="0" smtClean="0">
                          <a:latin typeface="Arial Narrow" pitchFamily="34" charset="0"/>
                          <a:cs typeface="Arial" pitchFamily="34" charset="0"/>
                        </a:rPr>
                        <a:t>Гидрометеорологическое   обеспечение</a:t>
                      </a:r>
                      <a:endParaRPr lang="ru-RU" sz="18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+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нет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?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800" b="1" dirty="0" smtClean="0">
                          <a:latin typeface="Arial Narrow" pitchFamily="34" charset="0"/>
                          <a:cs typeface="Arial" pitchFamily="34" charset="0"/>
                        </a:rPr>
                        <a:t>Гидрографическое обеспечение</a:t>
                      </a:r>
                      <a:endParaRPr lang="ru-RU" sz="18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+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нет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?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Аварийно-спасательная служба (море)</a:t>
                      </a:r>
                      <a:endParaRPr lang="ru-RU" sz="1800" b="1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+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нет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cs typeface="Arial" pitchFamily="34" charset="0"/>
                        </a:rPr>
                        <a:t>?</a:t>
                      </a:r>
                      <a:endParaRPr lang="ru-RU" sz="2000" b="1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ru-RU" sz="2000" b="1" dirty="0">
                        <a:solidFill>
                          <a:srgbClr val="FFFFFF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0000"/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100" b="1" dirty="0" smtClean="0">
                          <a:latin typeface="Arial Narrow" pitchFamily="34" charset="0"/>
                          <a:cs typeface="Arial" pitchFamily="34" charset="0"/>
                        </a:rPr>
                        <a:t>Обслуживание судов в портах</a:t>
                      </a:r>
                      <a:endParaRPr lang="ru-RU" sz="21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+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нет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нет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FFCCCC"/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100" b="1" dirty="0" smtClean="0">
                          <a:latin typeface="Arial Narrow" pitchFamily="34" charset="0"/>
                          <a:cs typeface="Arial" pitchFamily="34" charset="0"/>
                        </a:rPr>
                        <a:t>Аэродромное обеспечение</a:t>
                      </a:r>
                      <a:endParaRPr lang="ru-RU" sz="21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6EA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3-5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6EA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20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rgbClr val="6EA0F2"/>
                    </a:solidFill>
                  </a:tcPr>
                </a:tc>
              </a:tr>
              <a:tr h="332712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100" b="1" dirty="0" smtClean="0">
                          <a:latin typeface="Arial Narrow" pitchFamily="34" charset="0"/>
                          <a:cs typeface="Arial" pitchFamily="34" charset="0"/>
                        </a:rPr>
                        <a:t>Грузоперевозки, млн т</a:t>
                      </a:r>
                      <a:endParaRPr lang="ru-RU" sz="21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6.7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1.2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1.5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 smtClean="0">
                          <a:latin typeface="Arial Narrow" pitchFamily="34" charset="0"/>
                          <a:cs typeface="Arial" pitchFamily="34" charset="0"/>
                        </a:rPr>
                        <a:t>15</a:t>
                      </a:r>
                      <a:endParaRPr lang="ru-RU" sz="20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28" marR="91428" marT="45706" marB="4570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64" name="Прямоугольник 4"/>
          <p:cNvSpPr>
            <a:spLocks noChangeArrowheads="1"/>
          </p:cNvSpPr>
          <p:nvPr/>
        </p:nvSpPr>
        <p:spPr bwMode="auto">
          <a:xfrm>
            <a:off x="169935" y="6155954"/>
            <a:ext cx="945038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Полезные </a:t>
            </a:r>
            <a:r>
              <a:rPr lang="ru-RU" sz="26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ископаемые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выше 78°с.ш. в Арктике не обнаружены</a:t>
            </a:r>
          </a:p>
        </p:txBody>
      </p:sp>
      <p:sp>
        <p:nvSpPr>
          <p:cNvPr id="27733" name="Прямоугольник 2"/>
          <p:cNvSpPr>
            <a:spLocks noChangeArrowheads="1"/>
          </p:cNvSpPr>
          <p:nvPr/>
        </p:nvSpPr>
        <p:spPr bwMode="auto">
          <a:xfrm>
            <a:off x="187325" y="5576942"/>
            <a:ext cx="9450388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500" b="1" dirty="0">
                <a:solidFill>
                  <a:srgbClr val="FFFFFF"/>
                </a:solidFill>
                <a:latin typeface="Arial Narrow" pitchFamily="34" charset="0"/>
              </a:rPr>
              <a:t>Ни одна из трёх ФЦП по развитию арктического флота не выполнена</a:t>
            </a:r>
            <a:endParaRPr lang="ru-RU" sz="25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63" y="1412875"/>
            <a:ext cx="9437687" cy="46782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>
                <a:latin typeface="Arial Narrow" pitchFamily="34" charset="0"/>
                <a:cs typeface="Calibri" pitchFamily="34" charset="0"/>
              </a:rPr>
              <a:t>1. Пограничная застава </a:t>
            </a:r>
            <a:r>
              <a:rPr lang="ru-RU" b="1" dirty="0" smtClean="0">
                <a:latin typeface="Arial Narrow" pitchFamily="34" charset="0"/>
                <a:cs typeface="Calibri" pitchFamily="34" charset="0"/>
              </a:rPr>
              <a:t>НАГУРСКАЯ (Земля </a:t>
            </a:r>
            <a:r>
              <a:rPr lang="ru-RU" b="1" dirty="0" err="1" smtClean="0">
                <a:latin typeface="Arial Narrow" pitchFamily="34" charset="0"/>
                <a:cs typeface="Calibri" pitchFamily="34" charset="0"/>
              </a:rPr>
              <a:t>Фр</a:t>
            </a:r>
            <a:r>
              <a:rPr lang="ru-RU" b="1" dirty="0" smtClean="0">
                <a:latin typeface="Arial Narrow" pitchFamily="34" charset="0"/>
                <a:cs typeface="Calibri" pitchFamily="34" charset="0"/>
              </a:rPr>
              <a:t> Иосифа) </a:t>
            </a:r>
            <a:r>
              <a:rPr lang="ru-RU" b="1" dirty="0">
                <a:latin typeface="Arial Narrow" pitchFamily="34" charset="0"/>
                <a:cs typeface="Calibri" pitchFamily="34" charset="0"/>
              </a:rPr>
              <a:t>– около 30 </a:t>
            </a:r>
            <a:r>
              <a:rPr lang="ru-RU" b="1" dirty="0" smtClean="0">
                <a:latin typeface="Arial Narrow" pitchFamily="34" charset="0"/>
                <a:cs typeface="Calibri" pitchFamily="34" charset="0"/>
              </a:rPr>
              <a:t>чел</a:t>
            </a:r>
            <a:endParaRPr lang="ru-RU" b="1" dirty="0">
              <a:latin typeface="Arial Narrow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  <a:defRPr/>
            </a:pPr>
            <a:r>
              <a:rPr lang="ru-RU" b="1" dirty="0">
                <a:latin typeface="Arial Narrow" pitchFamily="34" charset="0"/>
                <a:cs typeface="Calibri" pitchFamily="34" charset="0"/>
              </a:rPr>
              <a:t>2. Метеостанция на острове </a:t>
            </a:r>
            <a:r>
              <a:rPr lang="ru-RU" b="1" dirty="0" err="1">
                <a:latin typeface="Arial Narrow" pitchFamily="34" charset="0"/>
                <a:cs typeface="Calibri" pitchFamily="34" charset="0"/>
              </a:rPr>
              <a:t>Хейса</a:t>
            </a:r>
            <a:r>
              <a:rPr lang="ru-RU" b="1" dirty="0">
                <a:latin typeface="Arial Narrow" pitchFamily="34" charset="0"/>
                <a:cs typeface="Calibri" pitchFamily="34" charset="0"/>
              </a:rPr>
              <a:t> – до 6 </a:t>
            </a:r>
            <a:r>
              <a:rPr lang="ru-RU" b="1" dirty="0" smtClean="0">
                <a:latin typeface="Arial Narrow" pitchFamily="34" charset="0"/>
                <a:cs typeface="Calibri" pitchFamily="34" charset="0"/>
              </a:rPr>
              <a:t>человек (будет автоматическая)</a:t>
            </a:r>
            <a:endParaRPr lang="en-US" b="1" dirty="0">
              <a:latin typeface="Arial Narrow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  <a:defRPr/>
            </a:pPr>
            <a:r>
              <a:rPr lang="ru-RU" b="1" dirty="0">
                <a:latin typeface="Arial Narrow" pitchFamily="34" charset="0"/>
                <a:cs typeface="Calibri" pitchFamily="34" charset="0"/>
              </a:rPr>
              <a:t>3. Ледоколы при разовых походах на Северный полюс </a:t>
            </a:r>
          </a:p>
          <a:p>
            <a:pPr>
              <a:lnSpc>
                <a:spcPts val="2400"/>
              </a:lnSpc>
              <a:defRPr/>
            </a:pPr>
            <a:r>
              <a:rPr lang="ru-RU" b="1" dirty="0">
                <a:latin typeface="Arial Narrow" pitchFamily="34" charset="0"/>
                <a:cs typeface="Calibri" pitchFamily="34" charset="0"/>
              </a:rPr>
              <a:t>4. Суда у мыса Челюскин на участке Северного морского пути (~300 км)</a:t>
            </a:r>
          </a:p>
          <a:p>
            <a:pPr>
              <a:lnSpc>
                <a:spcPts val="2000"/>
              </a:lnSpc>
              <a:defRPr/>
            </a:pPr>
            <a:endParaRPr lang="ru-RU" b="1" dirty="0">
              <a:solidFill>
                <a:srgbClr val="C00000"/>
              </a:solidFill>
              <a:latin typeface="Arial Narrow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rPr>
              <a:t>Примечание.</a:t>
            </a:r>
          </a:p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rgbClr val="6EA0F2"/>
                </a:solidFill>
                <a:latin typeface="Arial Narrow" pitchFamily="34" charset="0"/>
                <a:cs typeface="Calibri" pitchFamily="34" charset="0"/>
              </a:rPr>
              <a:t>Самолёты имеют связь через </a:t>
            </a:r>
            <a:r>
              <a:rPr lang="ru-RU" b="1" dirty="0" smtClean="0">
                <a:solidFill>
                  <a:srgbClr val="6EA0F2"/>
                </a:solidFill>
                <a:latin typeface="Arial Narrow" pitchFamily="34" charset="0"/>
                <a:cs typeface="Calibri" pitchFamily="34" charset="0"/>
              </a:rPr>
              <a:t>спутниковую систему </a:t>
            </a:r>
            <a:r>
              <a:rPr lang="en-US" b="1" dirty="0" smtClean="0">
                <a:solidFill>
                  <a:srgbClr val="6EA0F2"/>
                </a:solidFill>
                <a:latin typeface="Arial Narrow" pitchFamily="34" charset="0"/>
                <a:cs typeface="Calibri" pitchFamily="34" charset="0"/>
              </a:rPr>
              <a:t>Iridium</a:t>
            </a:r>
            <a:endParaRPr lang="ru-RU" b="1" dirty="0">
              <a:solidFill>
                <a:srgbClr val="6EA0F2"/>
              </a:solidFill>
              <a:latin typeface="Arial Narrow" pitchFamily="34" charset="0"/>
              <a:cs typeface="Calibri" pitchFamily="34" charset="0"/>
            </a:endParaRPr>
          </a:p>
          <a:p>
            <a:pPr>
              <a:defRPr/>
            </a:pPr>
            <a:endParaRPr lang="ru-RU" b="1" dirty="0">
              <a:latin typeface="Arial Narrow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Arial Narrow" pitchFamily="34" charset="0"/>
                <a:cs typeface="Calibri" pitchFamily="34" charset="0"/>
              </a:rPr>
              <a:t>ВЫВОДЫ: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Arial Narrow" pitchFamily="34" charset="0"/>
                <a:cs typeface="Calibri" pitchFamily="34" charset="0"/>
              </a:rPr>
              <a:t>Создавать орбитальную группировку на ВЭО на базе мощных спутников нецелесообразно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b="1" dirty="0">
                <a:solidFill>
                  <a:srgbClr val="7030A0"/>
                </a:solidFill>
                <a:latin typeface="Arial Narrow" pitchFamily="34" charset="0"/>
                <a:cs typeface="Calibri" pitchFamily="34" charset="0"/>
              </a:rPr>
              <a:t>Проблемы связи и вещания могут решить малые спутники на ВЭО.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Arial Narrow" pitchFamily="34" charset="0"/>
                <a:cs typeface="Calibri" pitchFamily="34" charset="0"/>
              </a:rPr>
              <a:t>       МПН должен иметь не более 3-5 транспондеров</a:t>
            </a:r>
            <a:r>
              <a:rPr lang="ru-RU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endParaRPr lang="ru-RU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00025" y="227013"/>
            <a:ext cx="9432925" cy="8318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РЕАЛЬНЫЕ ПОТРЕБИТЕЛИ УСЛУГ СВЯЗИ </a:t>
            </a:r>
          </a:p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С ВЫСОКОЭЛЛИПТИЧЕСКИХ СПУТНИКОВ В АРКТИКЕ</a:t>
            </a:r>
            <a:endParaRPr lang="ru-RU" sz="1800" dirty="0"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8588" y="333375"/>
            <a:ext cx="9145587" cy="838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  <a:t>ГАРАНТИРОВАННЫЕ УГЛЫ ВОЗВЫШЕНИЯ ЗЕМНЫХ СТАНЦИЙ 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  <a:t>ДЛЯ О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РБИТЫ ТИПА «ТУНДРА».</a:t>
            </a:r>
            <a:endParaRPr lang="ru-RU" sz="2400" dirty="0" smtClean="0">
              <a:effectLst/>
              <a:latin typeface="Arial Narrow" pitchFamily="34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631950"/>
            <a:ext cx="8164513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28588" y="2205038"/>
            <a:ext cx="9648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ВАРИАНТЫ СИСТЕМ </a:t>
            </a:r>
          </a:p>
          <a:p>
            <a:pPr algn="ctr"/>
            <a:r>
              <a:rPr lang="ru-RU" sz="3600" b="1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СПУТНИКОВОЙ СВЯЗИ И ВЕЩАНИЯ В АРКТИКЕ</a:t>
            </a:r>
            <a:endParaRPr lang="ru-RU" sz="3600">
              <a:solidFill>
                <a:srgbClr val="00B0F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90407" y="260648"/>
            <a:ext cx="9561512" cy="733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1. СИСТЕМА АРКТИЧЕСКОЙ СПУТНИКОВОЙ СВЯЗИ И ВЕЩАНИЯ </a:t>
            </a:r>
          </a:p>
          <a:p>
            <a:pPr algn="ctr">
              <a:lnSpc>
                <a:spcPts val="25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НА БАЗЕ СУЩЕСТВУЮЩИХ КА НА ГЕОСТАЦИОНАРНОЙ ОРБИТЕ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407" y="1268760"/>
            <a:ext cx="9561512" cy="47089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60000" algn="just">
              <a:lnSpc>
                <a:spcPts val="1000"/>
              </a:lnSpc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1. Потребность в услугах связи в арктической зоне невелика</a:t>
            </a: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    </a:t>
            </a: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2. Связь и вещания на всех стационарных объектах арктического региона</a:t>
            </a: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   (о. Шпицберген, о. Северный,…) до 79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.5º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 Narrow" pitchFamily="34" charset="0"/>
              </a:rPr>
              <a:t>с.ш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. обеспечивается в полном</a:t>
            </a: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   объёме орбитальной группировкой геостационарных КА России</a:t>
            </a:r>
          </a:p>
          <a:p>
            <a:pPr indent="-360000">
              <a:lnSpc>
                <a:spcPts val="2500"/>
              </a:lnSpc>
              <a:defRPr/>
            </a:pP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3. Связь и вещания на всех подвижных объектах (суда, самолёты,…) в</a:t>
            </a: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    арктическом регионе обеспечиваются орбитальной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группировкой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КА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  <a:p>
            <a:pPr indent="-360000">
              <a:lnSpc>
                <a:spcPts val="25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  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на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ГСО и спутниками низкоорбитальных систем связи типа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Iridium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  <a:p>
            <a:pPr indent="-360000">
              <a:lnSpc>
                <a:spcPts val="2500"/>
              </a:lnSpc>
              <a:defRPr/>
            </a:pP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4. Для улучшения условий связи на высокоширотных объектах связи</a:t>
            </a: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   (до 81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º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 Narrow" pitchFamily="34" charset="0"/>
              </a:rPr>
              <a:t>с.ш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.) необходимо доработать менее десяти антенных систем</a:t>
            </a:r>
          </a:p>
          <a:p>
            <a:pPr indent="-360000">
              <a:lnSpc>
                <a:spcPts val="25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   (около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$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50000 на каждую).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Для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организации в Арктике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качественной связи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и вещания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потребуется от 25 до 30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млн рублей.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00025" y="908050"/>
            <a:ext cx="9505950" cy="5478463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Орбитальная группировка                                                 три спутника </a:t>
            </a: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Фиксированная связь:       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11 стволов С диапазона                 9х40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мГц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, 2х72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мГц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11 стволов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Ku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диапазона               6х36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мГц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, 5х54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мГц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Непосредственное звуковое вещание: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 6 стволов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Ku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диапазона                6х4.5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мГц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Подвижная спутниковая связь</a:t>
            </a: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15 стволов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Ku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диапазона               6х36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мГц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, 3х54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мГц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По всей зоне обслуживания и углы видимости спутника не ниже 45</a:t>
            </a:r>
            <a:r>
              <a:rPr lang="ru-RU" b="1" baseline="30000" dirty="0">
                <a:solidFill>
                  <a:schemeClr val="bg1"/>
                </a:solidFill>
                <a:latin typeface="Arial Narrow" pitchFamily="34" charset="0"/>
              </a:rPr>
              <a:t>о</a:t>
            </a:r>
          </a:p>
          <a:p>
            <a:pPr>
              <a:lnSpc>
                <a:spcPts val="1500"/>
              </a:lnSpc>
            </a:pP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Срок активного существования КА 15 лет</a:t>
            </a: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Мощность системы электропитания около 10 кВт, из них до 6 кВт МПН</a:t>
            </a: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Вес спутника около 2500 кг, в том числе МПН около 500 </a:t>
            </a:r>
            <a:r>
              <a:rPr lang="ru-RU" b="1" dirty="0" err="1">
                <a:solidFill>
                  <a:schemeClr val="bg1"/>
                </a:solidFill>
                <a:latin typeface="Arial Narrow" pitchFamily="34" charset="0"/>
              </a:rPr>
              <a:t>кГ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Цена спутника – около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$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180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млн </a:t>
            </a:r>
          </a:p>
          <a:p>
            <a:pPr>
              <a:lnSpc>
                <a:spcPts val="1500"/>
              </a:lnSpc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Цена развёртывания системы – около 30 млрд рублей</a:t>
            </a: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200025" y="115888"/>
            <a:ext cx="9474200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2. СИСТЕМА СВЯЗИ И ВЕЩАНИЯ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(КА НА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ВЭО ТИПА «ТУНДРА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»)</a:t>
            </a:r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146050" y="314325"/>
            <a:ext cx="9583738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ЗАДАЧИ АРКТИЧЕСКОЙ СИСТЕМЫ СПУТНИКОВОЙ СВЯЗИ И ВЕЩАНИЯ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5" y="1124744"/>
            <a:ext cx="9505950" cy="4639732"/>
          </a:xfrm>
          <a:prstGeom prst="rect">
            <a:avLst/>
          </a:prstGeom>
          <a:gradFill>
            <a:gsLst>
              <a:gs pos="0">
                <a:schemeClr val="tx2"/>
              </a:gs>
              <a:gs pos="0">
                <a:schemeClr val="accent3">
                  <a:lumMod val="95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З</a:t>
            </a:r>
            <a:r>
              <a:rPr lang="ru-RU" altLang="ja-JP" sz="20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АДАЧИ РАЗВИТИЯ КОММУНИКАЦИОННОЙ ИНФРАСТРУКТУРЫ:</a:t>
            </a:r>
          </a:p>
          <a:p>
            <a:pPr indent="-285750"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создание и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поддержание надежной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системы связи и вещания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арктическом регионе;</a:t>
            </a:r>
          </a:p>
          <a:p>
            <a:pPr indent="-342900"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создание и поддержание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надёжной системы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связи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для органов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государственной, региональной и местной власти;</a:t>
            </a:r>
          </a:p>
          <a:p>
            <a:pPr indent="-285750"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создание дистанционных систем социальной инфраструктуры в здравоохранении, образовании и науке;</a:t>
            </a:r>
          </a:p>
          <a:p>
            <a:pPr indent="-285750"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 создание космической системы непосредственного звукового вещания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России;</a:t>
            </a:r>
            <a:endParaRPr lang="ru-RU" altLang="ja-JP" sz="2000" b="1" dirty="0">
              <a:latin typeface="Arial Narrow" pitchFamily="34" charset="0"/>
              <a:cs typeface="Arial" pitchFamily="34" charset="0"/>
            </a:endParaRPr>
          </a:p>
          <a:p>
            <a:pPr indent="-285750"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000" b="1" dirty="0" smtClean="0">
                <a:latin typeface="Arial Narrow" pitchFamily="34" charset="0"/>
              </a:rPr>
              <a:t>обеспечение широкополосного доступа </a:t>
            </a:r>
            <a:r>
              <a:rPr lang="ru-RU" sz="2000" b="1" dirty="0">
                <a:latin typeface="Arial Narrow" pitchFamily="34" charset="0"/>
              </a:rPr>
              <a:t>в </a:t>
            </a:r>
            <a:r>
              <a:rPr lang="en-US" sz="2000" b="1" dirty="0" smtClean="0">
                <a:latin typeface="Arial Narrow" pitchFamily="34" charset="0"/>
              </a:rPr>
              <a:t>Internet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в арктическом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регионе;</a:t>
            </a:r>
            <a:endParaRPr lang="ru-RU" sz="2000" b="1" dirty="0">
              <a:latin typeface="Arial Narrow" pitchFamily="34" charset="0"/>
            </a:endParaRPr>
          </a:p>
          <a:p>
            <a:pPr indent="-285750"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2000" b="1" dirty="0">
                <a:latin typeface="Arial Narrow" pitchFamily="34" charset="0"/>
                <a:cs typeface="Arial" pitchFamily="34" charset="0"/>
              </a:rPr>
              <a:t>создание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и поддержание </a:t>
            </a:r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системы </a:t>
            </a:r>
            <a:r>
              <a:rPr lang="ru-RU" sz="2000" b="1" dirty="0">
                <a:latin typeface="Arial Narrow" pitchFamily="34" charset="0"/>
                <a:cs typeface="Arial" pitchFamily="34" charset="0"/>
              </a:rPr>
              <a:t>сбора данных со спутников </a:t>
            </a:r>
            <a:r>
              <a:rPr lang="ru-RU" sz="2000" b="1" dirty="0" smtClean="0">
                <a:latin typeface="Arial Narrow" pitchFamily="34" charset="0"/>
                <a:cs typeface="Arial" pitchFamily="34" charset="0"/>
              </a:rPr>
              <a:t>ДЗЗ.</a:t>
            </a:r>
            <a:endParaRPr lang="ru-RU" sz="2000" b="1" dirty="0"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10000"/>
              </a:spcBef>
              <a:defRPr/>
            </a:pPr>
            <a:endParaRPr lang="ru-RU" sz="2000" b="1" dirty="0">
              <a:solidFill>
                <a:srgbClr val="071F85"/>
              </a:solidFill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10000"/>
              </a:spcBef>
              <a:defRPr/>
            </a:pPr>
            <a:r>
              <a:rPr lang="ru-RU" altLang="ja-JP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ЗАДАЧИ </a:t>
            </a:r>
            <a:r>
              <a:rPr lang="ru-RU" altLang="ja-JP" sz="20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ОБЕСПЕЧЕНИЯ ФУНКЦИОНИРОВАНИЯ ТРАНСПОРТНОЙ СИСТЕМЫ РОССИИ</a:t>
            </a:r>
          </a:p>
          <a:p>
            <a:pPr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обеспечение связи с воздушными, морскими и речными судами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арктическом регионе</a:t>
            </a:r>
          </a:p>
          <a:p>
            <a:pPr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навигационное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обеспечение полетов гражданской авиации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и передвижения </a:t>
            </a:r>
            <a:r>
              <a:rPr lang="ru-RU" altLang="ja-JP" sz="2000" b="1" dirty="0">
                <a:latin typeface="Arial Narrow" pitchFamily="34" charset="0"/>
                <a:cs typeface="Arial" pitchFamily="34" charset="0"/>
              </a:rPr>
              <a:t>наземного транспорта в арктическом </a:t>
            </a:r>
            <a:r>
              <a:rPr lang="ru-RU" altLang="ja-JP" sz="2000" b="1" dirty="0" smtClean="0">
                <a:latin typeface="Arial Narrow" pitchFamily="34" charset="0"/>
                <a:cs typeface="Arial" pitchFamily="34" charset="0"/>
              </a:rPr>
              <a:t>регионе.</a:t>
            </a:r>
          </a:p>
          <a:p>
            <a:pPr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endParaRPr lang="ru-RU" altLang="ja-JP" sz="2000" b="1" dirty="0"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ts val="19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З</a:t>
            </a:r>
            <a:r>
              <a:rPr lang="ru-RU" altLang="ja-JP" sz="20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АДАЧИ СОЗДАНИЯ СИСТЕМ СВЯЗИ СПЕЦИАЛЬНОГО НАЗНАЧЕНИЯ, В ТОМ ЧИСЛЕ ПОДВИЖНОЙ ПРЕЗИДЕНТСКОЙ И ПРАВИТЕЛЬСТВЕННОЙ СВЯЗИ</a:t>
            </a:r>
          </a:p>
          <a:p>
            <a:pPr algn="just">
              <a:lnSpc>
                <a:spcPts val="1900"/>
              </a:lnSpc>
              <a:spcBef>
                <a:spcPts val="0"/>
              </a:spcBef>
              <a:buFontTx/>
              <a:buChar char="-"/>
              <a:defRPr/>
            </a:pPr>
            <a:endParaRPr lang="ru-RU" altLang="ja-JP" sz="2000" b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6315075" y="1362075"/>
            <a:ext cx="3209925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3675" indent="-193675" algn="ctr" defTabSz="271463">
              <a:spcBef>
                <a:spcPct val="3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ru-RU" b="1">
              <a:latin typeface="Arial Cyr" charset="-52"/>
            </a:endParaRPr>
          </a:p>
          <a:p>
            <a:pPr marL="193675" indent="-193675" algn="just" defTabSz="271463">
              <a:spcBef>
                <a:spcPct val="3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ru-RU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3873500" y="908720"/>
            <a:ext cx="5891213" cy="5715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9606" tIns="54804" rIns="109606" bIns="54804">
            <a:spAutoFit/>
          </a:bodyPr>
          <a:lstStyle/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Масса спутника                                               около 2500 кг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Масса полезной нагрузки	    до 5</a:t>
            </a:r>
            <a:r>
              <a:rPr kumimoji="1" lang="en-US" sz="1800" b="1" dirty="0">
                <a:latin typeface="Arial Narrow" pitchFamily="34" charset="0"/>
              </a:rPr>
              <a:t>00</a:t>
            </a:r>
            <a:r>
              <a:rPr kumimoji="1" lang="ru-RU" sz="1800" b="1" dirty="0">
                <a:latin typeface="Arial Narrow" pitchFamily="34" charset="0"/>
              </a:rPr>
              <a:t> кг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Мощность системы электропитания         до 10 000 Вт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Мощность модуля полезной нагрузки       до 6 000 Вт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>
              <a:lnSpc>
                <a:spcPts val="20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Радиационные условия аналогичны ГСО </a:t>
            </a:r>
          </a:p>
          <a:p>
            <a:pPr>
              <a:lnSpc>
                <a:spcPts val="1500"/>
              </a:lnSpc>
              <a:tabLst>
                <a:tab pos="292100" algn="l"/>
                <a:tab pos="3714750" algn="l"/>
              </a:tabLst>
            </a:pPr>
            <a:endParaRPr lang="ru-RU" sz="1800" b="1" dirty="0">
              <a:solidFill>
                <a:srgbClr val="66CCFF"/>
              </a:solidFill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Орбита	    ВЭО (Тундра)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Период обращения                                   24 часа            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Наклонение                                                63,4</a:t>
            </a:r>
            <a:r>
              <a:rPr lang="ru-RU" sz="1800" b="1" baseline="30000" dirty="0">
                <a:latin typeface="Arial Narrow" pitchFamily="34" charset="0"/>
              </a:rPr>
              <a:t>0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Апогей                                                      </a:t>
            </a:r>
            <a:r>
              <a:rPr lang="en-US" sz="1800" b="1" dirty="0">
                <a:latin typeface="Arial Narrow" pitchFamily="34" charset="0"/>
              </a:rPr>
              <a:t>~</a:t>
            </a:r>
            <a:r>
              <a:rPr lang="ru-RU" sz="1800" b="1" dirty="0">
                <a:latin typeface="Arial Narrow" pitchFamily="34" charset="0"/>
              </a:rPr>
              <a:t> 47 170 км</a:t>
            </a:r>
            <a:endParaRPr lang="ru-RU" sz="1800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Перигей                                                    </a:t>
            </a:r>
            <a:r>
              <a:rPr lang="en-US" sz="1800" b="1" dirty="0">
                <a:latin typeface="Arial Narrow" pitchFamily="34" charset="0"/>
              </a:rPr>
              <a:t>~</a:t>
            </a:r>
            <a:r>
              <a:rPr lang="ru-RU" sz="1800" b="1" dirty="0">
                <a:latin typeface="Arial Narrow" pitchFamily="34" charset="0"/>
              </a:rPr>
              <a:t> 24 440 км</a:t>
            </a:r>
            <a:endParaRPr lang="ru-RU" sz="1800" dirty="0">
              <a:latin typeface="Arial Narrow" pitchFamily="34" charset="0"/>
            </a:endParaRP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lang="ru-RU" sz="1800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Ориентация	    трехосная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        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en-US" sz="1800" b="1" dirty="0">
                <a:latin typeface="Arial Narrow" pitchFamily="34" charset="0"/>
              </a:rPr>
              <a:t>C</a:t>
            </a:r>
            <a:r>
              <a:rPr kumimoji="1" lang="ru-RU" sz="1800" b="1" dirty="0">
                <a:latin typeface="Arial Narrow" pitchFamily="34" charset="0"/>
              </a:rPr>
              <a:t>рок активного существования	    15 лет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Автономный полёт	     до 30 суток</a:t>
            </a:r>
            <a:endParaRPr kumimoji="1" lang="en-US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Двигательная установка 	    ЭРДУ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	Запас топлива (ксенон)	    до 330 кг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Средства выведения                               Союз-2 с РБ Фрегат 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                                                                   </a:t>
            </a:r>
            <a:r>
              <a:rPr kumimoji="1" lang="en-US" sz="1800" b="1" dirty="0">
                <a:latin typeface="Arial Narrow" pitchFamily="34" charset="0"/>
              </a:rPr>
              <a:t> </a:t>
            </a:r>
            <a:r>
              <a:rPr kumimoji="1" lang="ru-RU" sz="1800" b="1" dirty="0">
                <a:latin typeface="Arial Narrow" pitchFamily="34" charset="0"/>
              </a:rPr>
              <a:t>Зенит   с ДМ-</a:t>
            </a:r>
            <a:r>
              <a:rPr kumimoji="1" lang="en-US" sz="1800" b="1" dirty="0">
                <a:latin typeface="Arial Narrow" pitchFamily="34" charset="0"/>
              </a:rPr>
              <a:t>SL</a:t>
            </a:r>
            <a:r>
              <a:rPr kumimoji="1" lang="ru-RU" sz="1800" b="1" dirty="0">
                <a:latin typeface="Arial Narrow" pitchFamily="34" charset="0"/>
              </a:rPr>
              <a:t>Б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                                                                   </a:t>
            </a:r>
            <a:r>
              <a:rPr kumimoji="1" lang="en-US" sz="1800" b="1" dirty="0">
                <a:latin typeface="Arial Narrow" pitchFamily="34" charset="0"/>
              </a:rPr>
              <a:t> </a:t>
            </a:r>
            <a:r>
              <a:rPr kumimoji="1" lang="ru-RU" sz="1800" b="1" dirty="0">
                <a:latin typeface="Arial Narrow" pitchFamily="34" charset="0"/>
              </a:rPr>
              <a:t>Протон с ДМ-03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>
          <a:xfrm>
            <a:off x="488950" y="139700"/>
            <a:ext cx="8915400" cy="5492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КОСМИЧЕСКИЙ АППАРАТ</a:t>
            </a:r>
          </a:p>
        </p:txBody>
      </p:sp>
      <p:pic>
        <p:nvPicPr>
          <p:cNvPr id="35845" name="Picture 6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750887"/>
            <a:ext cx="3745036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198438" y="188913"/>
            <a:ext cx="9432925" cy="502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АНАЛИЗ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СИСТЕМЫ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СВЯЗИ И ВЕЩАНИЯ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(КА НА ВЭО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ТИПА «ТУНДРА»)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438" y="2636912"/>
            <a:ext cx="9507090" cy="391132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-360000"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Arial Narrow" pitchFamily="34" charset="0"/>
              </a:rPr>
              <a:t>НЕДОСТАТКИ </a:t>
            </a:r>
            <a:r>
              <a:rPr lang="ru-RU" sz="2200" b="1" dirty="0">
                <a:solidFill>
                  <a:srgbClr val="FF0000"/>
                </a:solidFill>
                <a:latin typeface="Arial Narrow" pitchFamily="34" charset="0"/>
              </a:rPr>
              <a:t>ПРЕДЛОЖЕННОЙ ГПКС СИСТЕМЫ СВЯЗИ И ВЕЩАНИЯ </a:t>
            </a:r>
          </a:p>
          <a:p>
            <a:pPr indent="-360000" algn="just">
              <a:lnSpc>
                <a:spcPts val="1000"/>
              </a:lnSpc>
              <a:defRPr/>
            </a:pPr>
            <a:endParaRPr lang="ru-RU" sz="2200" b="1" dirty="0">
              <a:solidFill>
                <a:srgbClr val="660033"/>
              </a:solidFill>
              <a:latin typeface="Arial Narrow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1. Потребность в услугах связи в арктической зоне завышена в несколько раз</a:t>
            </a:r>
          </a:p>
          <a:p>
            <a:pPr algn="just">
              <a:lnSpc>
                <a:spcPts val="8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   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2. Связь и вещания на широтах до 79</a:t>
            </a:r>
            <a:r>
              <a:rPr lang="en-US" sz="2000" b="1" dirty="0">
                <a:solidFill>
                  <a:srgbClr val="7030A0"/>
                </a:solidFill>
                <a:latin typeface="Arial Narrow" pitchFamily="34" charset="0"/>
              </a:rPr>
              <a:t>º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 Narrow" pitchFamily="34" charset="0"/>
              </a:rPr>
              <a:t>сш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могут обеспечить  не  только КА на ВЭО, но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   и спутники на ГСО (например: о. Шпицберген, о. Северный, мыс Челюскин , …)</a:t>
            </a:r>
          </a:p>
          <a:p>
            <a:pPr algn="just">
              <a:lnSpc>
                <a:spcPts val="7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   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3. Аналогов системы непосредственного звукового вещания в </a:t>
            </a:r>
            <a:r>
              <a:rPr lang="en-US" sz="2000" b="1" dirty="0">
                <a:solidFill>
                  <a:srgbClr val="7030A0"/>
                </a:solidFill>
                <a:latin typeface="Arial Narrow" pitchFamily="34" charset="0"/>
              </a:rPr>
              <a:t>Ku 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диапазоне в мире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   нет. В мире аналогичные системы создаются только в </a:t>
            </a:r>
            <a:r>
              <a:rPr lang="en-US" sz="2000" b="1" dirty="0">
                <a:solidFill>
                  <a:srgbClr val="7030A0"/>
                </a:solidFill>
                <a:latin typeface="Arial Narrow" pitchFamily="34" charset="0"/>
              </a:rPr>
              <a:t>S 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диапазоне.  </a:t>
            </a:r>
          </a:p>
          <a:p>
            <a:pPr algn="just">
              <a:lnSpc>
                <a:spcPts val="7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   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4. На рынке отсутствуют недорогие следящие антенные системы малого диаметра. Их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   нужно разработать и организовать производство. 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5. Для полного покрытия региона необходима многолучевая (не менее двух) система, </a:t>
            </a: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    что усложняет и удорожает наземную инфраструктуру сети</a:t>
            </a:r>
          </a:p>
          <a:p>
            <a:pPr algn="just">
              <a:lnSpc>
                <a:spcPts val="700"/>
              </a:lnSpc>
              <a:defRPr/>
            </a:pP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6. Обеспечение непрерывности передачи информации при переключении на другой КА</a:t>
            </a:r>
          </a:p>
          <a:p>
            <a:pPr algn="just">
              <a:lnSpc>
                <a:spcPts val="1000"/>
              </a:lnSpc>
              <a:defRPr/>
            </a:pP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7. Создание и эксплуатация системы требует больших затрат, которые не окупятся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436" y="908720"/>
            <a:ext cx="9432925" cy="144398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indent="-360000" algn="just">
              <a:defRPr/>
            </a:pPr>
            <a:r>
              <a:rPr lang="ru-RU" sz="2200" b="1" dirty="0">
                <a:solidFill>
                  <a:srgbClr val="FF0000"/>
                </a:solidFill>
                <a:latin typeface="Arial Narrow" pitchFamily="34" charset="0"/>
              </a:rPr>
              <a:t>ПОЛОЖИТЕЛЬНЫЕ КАЧЕСТВА ПРЕДЛОЖЕННОЙ СИСТЕМЫ СВЯЗИ И ВЕЩАНИЯ</a:t>
            </a:r>
          </a:p>
          <a:p>
            <a:pPr indent="-360000" algn="just">
              <a:lnSpc>
                <a:spcPts val="1000"/>
              </a:lnSpc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ru-RU" sz="2000" b="1" dirty="0">
                <a:latin typeface="Arial Narrow" pitchFamily="34" charset="0"/>
              </a:rPr>
              <a:t>1. Высокий САС  спутников - 15 лет.</a:t>
            </a:r>
          </a:p>
          <a:p>
            <a:pPr algn="just">
              <a:lnSpc>
                <a:spcPts val="700"/>
              </a:lnSpc>
              <a:defRPr/>
            </a:pPr>
            <a:endParaRPr lang="ru-RU" sz="2000" b="1" dirty="0">
              <a:latin typeface="Arial Narrow" pitchFamily="34" charset="0"/>
            </a:endParaRPr>
          </a:p>
          <a:p>
            <a:pPr marL="360000" indent="-360000" algn="just">
              <a:lnSpc>
                <a:spcPts val="700"/>
              </a:lnSpc>
              <a:defRPr/>
            </a:pPr>
            <a:endParaRPr lang="ru-RU" sz="2000" b="1" dirty="0">
              <a:latin typeface="Arial Narrow" pitchFamily="34" charset="0"/>
            </a:endParaRPr>
          </a:p>
          <a:p>
            <a:pPr marL="360000" indent="-360000" algn="just">
              <a:lnSpc>
                <a:spcPts val="700"/>
              </a:lnSpc>
              <a:defRPr/>
            </a:pPr>
            <a:r>
              <a:rPr lang="ru-RU" sz="2000" b="1" dirty="0">
                <a:latin typeface="Arial Narrow" pitchFamily="34" charset="0"/>
              </a:rPr>
              <a:t>2. Модуль полезной нагрузки имеет массу около 500 кг, энергопотребление около </a:t>
            </a:r>
          </a:p>
          <a:p>
            <a:pPr marL="360000" indent="-360000" algn="just">
              <a:defRPr/>
            </a:pPr>
            <a:r>
              <a:rPr lang="ru-RU" sz="2000" b="1" dirty="0">
                <a:latin typeface="Arial Narrow" pitchFamily="34" charset="0"/>
              </a:rPr>
              <a:t>    6 кВт и может быть реализован на базе спутниковой платформы среднего класса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sz="20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173038" y="1628775"/>
            <a:ext cx="9532937" cy="4175125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1. Основные характеристики КА, модуля полезной нагрузки и средств</a:t>
            </a:r>
          </a:p>
          <a:p>
            <a:pPr>
              <a:lnSpc>
                <a:spcPts val="24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     выведения аналогичны системе связи на ВЭО типа «Тундра». Отличие</a:t>
            </a:r>
          </a:p>
          <a:p>
            <a:pPr>
              <a:lnSpc>
                <a:spcPts val="24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     только в числе КА, используемых в системе – их 4  </a:t>
            </a:r>
          </a:p>
          <a:p>
            <a:pPr>
              <a:lnSpc>
                <a:spcPts val="2000"/>
              </a:lnSpc>
              <a:defRPr/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2.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Цена развёртывания системы составит более 30 млрд рублей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lnSpc>
                <a:spcPts val="2000"/>
              </a:lnSpc>
              <a:defRPr/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  <a:cs typeface="Arial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3. Все недостатки системы на ВЭО присутствуют и в данной системе</a:t>
            </a:r>
          </a:p>
          <a:p>
            <a:pPr>
              <a:lnSpc>
                <a:spcPts val="2000"/>
              </a:lnSpc>
              <a:defRPr/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4. Требование по о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беспечению непрерывности передачи информации</a:t>
            </a:r>
          </a:p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    при переключении на другой КА усиливается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  </a:t>
            </a:r>
          </a:p>
          <a:p>
            <a:pPr algn="just">
              <a:lnSpc>
                <a:spcPts val="2000"/>
              </a:lnSpc>
              <a:defRPr/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  <a:cs typeface="Arial" charset="0"/>
              </a:rPr>
              <a:t>5.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Создание и эксплуатация системы связи и вещания типа «Молния»</a:t>
            </a:r>
          </a:p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    требует больших средств, чем система на ВЭО «Тундра». </a:t>
            </a:r>
          </a:p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    Затраты не окупаются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endParaRPr lang="ru-RU" sz="2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90500" y="404813"/>
            <a:ext cx="9443020" cy="830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3. СИСТЕМА АРКТИЧЕСКОЙ СПУТНИКОВОЙ СВЯЗИ И ВЕЩАНИЯ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НА БАЗЕ ЧЕТЫРЁХ КА НА ВЭО ТИПА «МОЛНИЯ»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6315075" y="1362075"/>
            <a:ext cx="3209925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3675" indent="-193675" algn="ctr" defTabSz="271463">
              <a:spcBef>
                <a:spcPct val="3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ru-RU" b="1">
              <a:latin typeface="Arial Cyr" charset="-52"/>
            </a:endParaRPr>
          </a:p>
          <a:p>
            <a:pPr marL="193675" indent="-193675" algn="just" defTabSz="271463">
              <a:spcBef>
                <a:spcPct val="3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ru-RU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3873500" y="750888"/>
            <a:ext cx="5891213" cy="5715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9606" tIns="54804" rIns="109606" bIns="54804">
            <a:spAutoFit/>
          </a:bodyPr>
          <a:lstStyle/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Масса спутника                                               около 2500 кг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Масса полезной нагрузки	    до 5</a:t>
            </a:r>
            <a:r>
              <a:rPr kumimoji="1" lang="en-US" sz="1800" b="1" dirty="0">
                <a:latin typeface="Arial Narrow" pitchFamily="34" charset="0"/>
              </a:rPr>
              <a:t>00</a:t>
            </a:r>
            <a:r>
              <a:rPr kumimoji="1" lang="ru-RU" sz="1800" b="1" dirty="0">
                <a:latin typeface="Arial Narrow" pitchFamily="34" charset="0"/>
              </a:rPr>
              <a:t> кг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Мощность системы электропитания         до 10 000 Вт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Мощность модуля полезной нагрузки       до 6 000 Вт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>
              <a:lnSpc>
                <a:spcPts val="20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Радиационные условия аналогичны ГСО </a:t>
            </a:r>
          </a:p>
          <a:p>
            <a:pPr>
              <a:lnSpc>
                <a:spcPts val="1500"/>
              </a:lnSpc>
              <a:tabLst>
                <a:tab pos="292100" algn="l"/>
                <a:tab pos="3714750" algn="l"/>
              </a:tabLst>
            </a:pPr>
            <a:endParaRPr lang="ru-RU" sz="1800" b="1" dirty="0">
              <a:solidFill>
                <a:srgbClr val="66CCFF"/>
              </a:solidFill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Орбита	    ВЭО (Молния)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Период обращения                                   12 часов            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Наклонение                                                63,4</a:t>
            </a:r>
            <a:r>
              <a:rPr lang="ru-RU" sz="1800" b="1" baseline="30000" dirty="0">
                <a:latin typeface="Arial Narrow" pitchFamily="34" charset="0"/>
              </a:rPr>
              <a:t>0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Апогей                                                      </a:t>
            </a:r>
            <a:r>
              <a:rPr lang="en-US" sz="1800" b="1" dirty="0">
                <a:latin typeface="Arial Narrow" pitchFamily="34" charset="0"/>
              </a:rPr>
              <a:t>~</a:t>
            </a:r>
            <a:r>
              <a:rPr lang="ru-RU" sz="1800" b="1" dirty="0">
                <a:latin typeface="Arial Narrow" pitchFamily="34" charset="0"/>
              </a:rPr>
              <a:t> 39 370 км</a:t>
            </a:r>
            <a:endParaRPr lang="ru-RU" sz="1800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lang="ru-RU" sz="1800" b="1" dirty="0">
                <a:latin typeface="Arial Narrow" pitchFamily="34" charset="0"/>
              </a:rPr>
              <a:t>      Перигей                                                    </a:t>
            </a:r>
            <a:r>
              <a:rPr lang="en-US" sz="1800" b="1" dirty="0">
                <a:latin typeface="Arial Narrow" pitchFamily="34" charset="0"/>
              </a:rPr>
              <a:t>~</a:t>
            </a:r>
            <a:r>
              <a:rPr lang="ru-RU" sz="1800" b="1" dirty="0">
                <a:latin typeface="Arial Narrow" pitchFamily="34" charset="0"/>
              </a:rPr>
              <a:t> 500-800 км</a:t>
            </a:r>
            <a:endParaRPr lang="ru-RU" sz="1800" dirty="0">
              <a:latin typeface="Arial Narrow" pitchFamily="34" charset="0"/>
            </a:endParaRP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lang="ru-RU" sz="1800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Ориентация	    трехосная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        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en-US" sz="1800" b="1" dirty="0">
                <a:latin typeface="Arial Narrow" pitchFamily="34" charset="0"/>
              </a:rPr>
              <a:t>C</a:t>
            </a:r>
            <a:r>
              <a:rPr kumimoji="1" lang="ru-RU" sz="1800" b="1" dirty="0">
                <a:latin typeface="Arial Narrow" pitchFamily="34" charset="0"/>
              </a:rPr>
              <a:t>рок активного существования	    7 лет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Автономный полёт	     до 30 суток</a:t>
            </a:r>
            <a:endParaRPr kumimoji="1" lang="en-US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Двигательная установка 	    ЭРДУ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	Запас топлива (ксенон)	    до 330 кг</a:t>
            </a:r>
          </a:p>
          <a:p>
            <a:pPr algn="just" eaLnBrk="0" hangingPunct="0">
              <a:lnSpc>
                <a:spcPts val="1200"/>
              </a:lnSpc>
              <a:tabLst>
                <a:tab pos="292100" algn="l"/>
                <a:tab pos="3714750" algn="l"/>
              </a:tabLst>
            </a:pPr>
            <a:endParaRPr kumimoji="1" lang="ru-RU" sz="1800" b="1" dirty="0">
              <a:latin typeface="Arial Narrow" pitchFamily="34" charset="0"/>
            </a:endParaRP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Средства выведения                              Союз-2 с РБ Фрегат 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                                                                   Зенит   с ДМ-</a:t>
            </a:r>
            <a:r>
              <a:rPr kumimoji="1" lang="en-US" sz="1800" b="1" dirty="0">
                <a:latin typeface="Arial Narrow" pitchFamily="34" charset="0"/>
              </a:rPr>
              <a:t>SL</a:t>
            </a:r>
            <a:r>
              <a:rPr kumimoji="1" lang="ru-RU" sz="1800" b="1" dirty="0">
                <a:latin typeface="Arial Narrow" pitchFamily="34" charset="0"/>
              </a:rPr>
              <a:t>Б</a:t>
            </a:r>
          </a:p>
          <a:p>
            <a:pPr algn="just" eaLnBrk="0" hangingPunct="0">
              <a:lnSpc>
                <a:spcPts val="1800"/>
              </a:lnSpc>
              <a:tabLst>
                <a:tab pos="292100" algn="l"/>
                <a:tab pos="3714750" algn="l"/>
              </a:tabLst>
            </a:pPr>
            <a:r>
              <a:rPr kumimoji="1" lang="ru-RU" sz="1800" b="1" dirty="0">
                <a:latin typeface="Arial Narrow" pitchFamily="34" charset="0"/>
              </a:rPr>
              <a:t>                                                                    Протон с ДМ-03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200473" y="139700"/>
            <a:ext cx="9564240" cy="5492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СПУТНИК: АНАЛОГИЧЕН СПУТНИКУ СИСТЕМЫ ТИПА «ТУНДРА»</a:t>
            </a:r>
          </a:p>
        </p:txBody>
      </p:sp>
      <p:pic>
        <p:nvPicPr>
          <p:cNvPr id="38917" name="Picture 6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836613"/>
            <a:ext cx="34575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7"/>
          <p:cNvSpPr>
            <a:spLocks noChangeShapeType="1"/>
          </p:cNvSpPr>
          <p:nvPr/>
        </p:nvSpPr>
        <p:spPr bwMode="auto">
          <a:xfrm>
            <a:off x="5053013" y="1598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9" name="Line 8"/>
          <p:cNvSpPr>
            <a:spLocks noChangeShapeType="1"/>
          </p:cNvSpPr>
          <p:nvPr/>
        </p:nvSpPr>
        <p:spPr bwMode="auto">
          <a:xfrm>
            <a:off x="5156200" y="15986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120650" y="245223"/>
            <a:ext cx="958056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4. 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IRIDIUM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 - ГЛОБАЛЬНАЯ СПУТНИКОВАЯ СИСТЕМА МОБИЛЬНОЙ СВЯЗИ</a:t>
            </a:r>
            <a:r>
              <a:rPr lang="ru-RU" b="1" dirty="0">
                <a:latin typeface="Arial Narrow" pitchFamily="34" charset="0"/>
              </a:rPr>
              <a:t> </a:t>
            </a:r>
          </a:p>
        </p:txBody>
      </p:sp>
      <p:sp>
        <p:nvSpPr>
          <p:cNvPr id="39941" name="Прямоугольник 1"/>
          <p:cNvSpPr>
            <a:spLocks noChangeArrowheads="1"/>
          </p:cNvSpPr>
          <p:nvPr/>
        </p:nvSpPr>
        <p:spPr bwMode="auto">
          <a:xfrm>
            <a:off x="255588" y="3933056"/>
            <a:ext cx="9445625" cy="219547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358775" algn="just">
              <a:lnSpc>
                <a:spcPts val="1000"/>
              </a:lnSpc>
              <a:defRPr/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Орбитальное построение системы – шесть плоскостей по 11 КА. 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Орбиты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спутников круговые с наклонением 86.5° и высотой 780 км.</a:t>
            </a:r>
          </a:p>
          <a:p>
            <a:pPr>
              <a:lnSpc>
                <a:spcPts val="22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Количество лучей (каждый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Ø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50 км), формируемых одним спутником: 48</a:t>
            </a:r>
          </a:p>
          <a:p>
            <a:pPr indent="-358775">
              <a:lnSpc>
                <a:spcPts val="2200"/>
              </a:lnSpc>
              <a:defRPr/>
            </a:pP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-358775">
              <a:lnSpc>
                <a:spcPts val="22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СПУТНИК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: масса 689 кг; ориентации – трёхосная; САС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реальный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- 15 лет. </a:t>
            </a:r>
          </a:p>
          <a:p>
            <a:pPr indent="-358775">
              <a:lnSpc>
                <a:spcPts val="22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Организация связи: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L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band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: абонент - спутник;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S band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: спутник - абонент;</a:t>
            </a:r>
          </a:p>
          <a:p>
            <a:pPr indent="-358775">
              <a:lnSpc>
                <a:spcPts val="22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                 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</a:rPr>
              <a:t>Ka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band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: спутник - земная станция - спутник; спутник -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спутник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9942" name="Прямоугольник 2"/>
          <p:cNvSpPr>
            <a:spLocks noChangeArrowheads="1"/>
          </p:cNvSpPr>
          <p:nvPr/>
        </p:nvSpPr>
        <p:spPr bwMode="auto">
          <a:xfrm>
            <a:off x="289043" y="2119762"/>
            <a:ext cx="9412169" cy="17081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100"/>
              </a:lnSpc>
            </a:pP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Система 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Iridium</a:t>
            </a: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 предназначена для предоставления услуг:</a:t>
            </a:r>
          </a:p>
          <a:p>
            <a:pPr marL="342900" lvl="1" indent="-342900">
              <a:lnSpc>
                <a:spcPts val="21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  <a:latin typeface="Arial Narrow" pitchFamily="34" charset="0"/>
              </a:rPr>
              <a:t> телефонной связи и обмена короткими текстовыми сообщениями, </a:t>
            </a:r>
          </a:p>
          <a:p>
            <a:pPr marL="342900" lvl="1" indent="-342900">
              <a:lnSpc>
                <a:spcPts val="21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  <a:latin typeface="Arial Narrow" pitchFamily="34" charset="0"/>
              </a:rPr>
              <a:t> приема </a:t>
            </a:r>
            <a:r>
              <a:rPr lang="en-US" sz="2200" b="1" dirty="0">
                <a:solidFill>
                  <a:srgbClr val="7030A0"/>
                </a:solidFill>
                <a:latin typeface="Arial Narrow" pitchFamily="34" charset="0"/>
              </a:rPr>
              <a:t>SMS </a:t>
            </a:r>
            <a:r>
              <a:rPr lang="ru-RU" sz="2200" b="1" dirty="0">
                <a:solidFill>
                  <a:srgbClr val="7030A0"/>
                </a:solidFill>
                <a:latin typeface="Arial Narrow" pitchFamily="34" charset="0"/>
              </a:rPr>
              <a:t>и передачи данных со скоростью 4800 бит/с, </a:t>
            </a:r>
          </a:p>
          <a:p>
            <a:pPr marL="342900" lvl="1" indent="-342900">
              <a:lnSpc>
                <a:spcPts val="21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  <a:latin typeface="Arial Narrow" pitchFamily="34" charset="0"/>
              </a:rPr>
              <a:t> выход в Интернет и обмен электронной почтой,</a:t>
            </a:r>
          </a:p>
          <a:p>
            <a:pPr marL="342900" lvl="1" indent="-342900">
              <a:lnSpc>
                <a:spcPts val="21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  <a:latin typeface="Arial Narrow" pitchFamily="34" charset="0"/>
              </a:rPr>
              <a:t> перенаправление вызова, </a:t>
            </a:r>
          </a:p>
          <a:p>
            <a:pPr marL="342900" lvl="1" indent="-342900">
              <a:lnSpc>
                <a:spcPts val="21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  <a:latin typeface="Arial Narrow" pitchFamily="34" charset="0"/>
              </a:rPr>
              <a:t>поддержка сотовых стандартов и так далее</a:t>
            </a:r>
            <a:endParaRPr lang="en-US" sz="2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9943" name="Прямоугольник 4"/>
          <p:cNvSpPr>
            <a:spLocks noChangeArrowheads="1"/>
          </p:cNvSpPr>
          <p:nvPr/>
        </p:nvSpPr>
        <p:spPr bwMode="auto">
          <a:xfrm>
            <a:off x="704528" y="6300848"/>
            <a:ext cx="8568952" cy="4000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Общая стоимость развёртывания системы ~ $7 млрд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55588" y="1052736"/>
            <a:ext cx="9415462" cy="9387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0">
              <a:lnSpc>
                <a:spcPts val="2200"/>
              </a:lnSpc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Iridium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единственная в мире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система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спутниковой связи, покрывающая 100% поверхности Земли. Связь в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океанах и на полюсах устойчивая.</a:t>
            </a:r>
            <a:endParaRPr lang="en-US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defTabSz="0">
              <a:lnSpc>
                <a:spcPts val="2200"/>
              </a:lnSpc>
            </a:pP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C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сентября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2012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года разрешено предоставления услуг в России.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273050" y="1196752"/>
            <a:ext cx="9432924" cy="255454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Достоинства:</a:t>
            </a:r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algn="just">
              <a:lnSpc>
                <a:spcPts val="2400"/>
              </a:lnSpc>
              <a:buClr>
                <a:srgbClr val="FF0000"/>
              </a:buClr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100% покрытия земной поверхности единственная система в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мире; 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>
              <a:lnSpc>
                <a:spcPts val="2400"/>
              </a:lnSpc>
              <a:buClr>
                <a:srgbClr val="FF0000"/>
              </a:buClr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высокая надежность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системы; </a:t>
            </a:r>
          </a:p>
          <a:p>
            <a:pPr algn="just">
              <a:lnSpc>
                <a:spcPts val="2400"/>
              </a:lnSpc>
              <a:buClr>
                <a:srgbClr val="FF0000"/>
              </a:buClr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высокое качество услуг;</a:t>
            </a:r>
          </a:p>
          <a:p>
            <a:pPr algn="just">
              <a:lnSpc>
                <a:spcPts val="2400"/>
              </a:lnSpc>
              <a:buClr>
                <a:srgbClr val="FF0000"/>
              </a:buClr>
              <a:buFontTx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отсутствие роуминга; </a:t>
            </a:r>
          </a:p>
          <a:p>
            <a:pPr algn="just">
              <a:lnSpc>
                <a:spcPts val="2400"/>
              </a:lnSpc>
              <a:buClr>
                <a:srgbClr val="FF0000"/>
              </a:buClr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не дорогая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Земля, коммутация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и маршрутизация проходит на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спутнике; 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>
              <a:lnSpc>
                <a:spcPts val="2400"/>
              </a:lnSpc>
              <a:buClr>
                <a:srgbClr val="FF0000"/>
              </a:buClr>
              <a:buFontTx/>
              <a:buChar char="•"/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низкая зависимость от наземных сетей из-за связи спутник-спутник; </a:t>
            </a:r>
          </a:p>
          <a:p>
            <a:pPr>
              <a:lnSpc>
                <a:spcPts val="2400"/>
              </a:lnSpc>
              <a:buClr>
                <a:srgbClr val="FF0000"/>
              </a:buClr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 работа в режимах GSM, CDMA, AMPS, N-AMPS.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345281" y="4293096"/>
            <a:ext cx="9360693" cy="1938337"/>
          </a:xfrm>
          <a:prstGeom prst="rect">
            <a:avLst/>
          </a:prstGeom>
          <a:solidFill>
            <a:srgbClr val="FF0000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Недостатки:</a:t>
            </a: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очень сложные и дорогие спутники;    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невозможность работы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телефонов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в помещении; 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низкая скорость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(128 кбит/с) передачи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данных и доступа в 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Internet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развёртывание полной системы очень дорого ~$7 млрд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128463" y="314325"/>
            <a:ext cx="9577511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ДОСТОИНСТВА И НЕДОСТАТКИ СИСТЕМЫ СПУТНИКОВОЙ СВЯЗИ 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IRIDIUM</a:t>
            </a:r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344488" y="203897"/>
            <a:ext cx="9288462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РАЗВИТИЕ СИСТЕМЫ 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Iridium –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СИСТЕМА ПОКОЛЕНИЯ 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Iridium</a:t>
            </a:r>
            <a:r>
              <a:rPr lang="ru-RU" b="1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b="1" smtClean="0">
                <a:solidFill>
                  <a:srgbClr val="C00000"/>
                </a:solidFill>
                <a:latin typeface="Arial Narrow" pitchFamily="34" charset="0"/>
              </a:rPr>
              <a:t>NEXT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1988" name="Прямоугольник 4"/>
          <p:cNvSpPr>
            <a:spLocks noChangeArrowheads="1"/>
          </p:cNvSpPr>
          <p:nvPr/>
        </p:nvSpPr>
        <p:spPr bwMode="auto">
          <a:xfrm>
            <a:off x="273050" y="2924944"/>
            <a:ext cx="9432925" cy="342657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2600"/>
              </a:lnSpc>
              <a:buClr>
                <a:srgbClr val="FF0000"/>
              </a:buClr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ХАРАКТЕРИСТИКИ СИСТЕМЫ СВЯЗИ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Iridium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-NEXT</a:t>
            </a:r>
          </a:p>
          <a:p>
            <a:pPr marL="342900" lvl="2" indent="-342900"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увеличение скорости передачи данных до 1.5 Мбит/с; </a:t>
            </a:r>
          </a:p>
          <a:p>
            <a:pPr marL="342900" lvl="2" indent="-342900"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улучшение качества голосовой связи;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услуги глобального мониторинга за поверхностью Земли (влажность, температура, радиационный фон и толщина ледяного покрова);</a:t>
            </a:r>
          </a:p>
          <a:p>
            <a:pPr marL="342900" indent="-342900"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высокоскоростная (до 30 Мбит/с) передачи данных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Ka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band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на мобильные терминалы;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передача данных в режиме вещания;</a:t>
            </a:r>
          </a:p>
          <a:p>
            <a:pPr marL="342900" indent="-342900"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использование новых недорогих шлюзовых станций, интегрируемых в существующую наземную инфраструктуру.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050" y="1143759"/>
            <a:ext cx="9359900" cy="759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Система 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Iridium</a:t>
            </a: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-NEXT – запуск 81 КА </a:t>
            </a: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(Thales </a:t>
            </a: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Alenia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Space</a:t>
            </a:r>
            <a:r>
              <a:rPr lang="ru-RU" b="1" smtClean="0">
                <a:solidFill>
                  <a:srgbClr val="7030A0"/>
                </a:solidFill>
                <a:latin typeface="Arial Narrow" pitchFamily="34" charset="0"/>
              </a:rPr>
              <a:t>) </a:t>
            </a: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в 2015 году </a:t>
            </a:r>
          </a:p>
          <a:p>
            <a:pPr>
              <a:lnSpc>
                <a:spcPts val="2600"/>
              </a:lnSpc>
              <a:buClr>
                <a:srgbClr val="FF0000"/>
              </a:buClr>
              <a:defRPr/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Эксплуатация </a:t>
            </a: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системы 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Iridium</a:t>
            </a: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-NEXT начнётся в 2016 </a:t>
            </a: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году</a:t>
            </a:r>
            <a:endParaRPr lang="ru-RU" sz="26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9568" y="2149404"/>
            <a:ext cx="1022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 Общие </a:t>
            </a:r>
            <a:r>
              <a:rPr lang="ru-RU" sz="27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расходы на развёртывание системы </a:t>
            </a:r>
            <a:r>
              <a:rPr lang="en-US" sz="27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Iridium</a:t>
            </a:r>
            <a:r>
              <a:rPr lang="ru-RU" sz="27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-NEXT ~ $</a:t>
            </a:r>
            <a:r>
              <a:rPr lang="ru-RU" sz="27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6 млрд</a:t>
            </a:r>
            <a:endParaRPr lang="ru-RU" sz="2700" dirty="0"/>
          </a:p>
        </p:txBody>
      </p:sp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120650" y="620713"/>
            <a:ext cx="9585325" cy="8302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5. СИСТЕМА АРКТИЧЕСКОЙ СПУТНИКОВОЙ СВЯЗИ И ВЕЩАНИЯ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НА БАЗЕ МАЛЫХ 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КА</a:t>
            </a:r>
            <a:endParaRPr lang="ru-RU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200473" y="188913"/>
            <a:ext cx="9486452" cy="50323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АРХИТЕКТУРА АРКТИЧЕСКОЙ СИСТЕМЫ СВЯЗИ И ВЕЩАНИЯ</a:t>
            </a:r>
          </a:p>
        </p:txBody>
      </p:sp>
      <p:grpSp>
        <p:nvGrpSpPr>
          <p:cNvPr id="31747" name="Group 79"/>
          <p:cNvGrpSpPr>
            <a:grpSpLocks/>
          </p:cNvGrpSpPr>
          <p:nvPr/>
        </p:nvGrpSpPr>
        <p:grpSpPr bwMode="auto">
          <a:xfrm>
            <a:off x="365125" y="893763"/>
            <a:ext cx="9321800" cy="4999037"/>
            <a:chOff x="44" y="197"/>
            <a:chExt cx="5694" cy="3561"/>
          </a:xfrm>
        </p:grpSpPr>
        <p:sp>
          <p:nvSpPr>
            <p:cNvPr id="31748" name="Oval 2"/>
            <p:cNvSpPr>
              <a:spLocks noChangeArrowheads="1"/>
            </p:cNvSpPr>
            <p:nvPr/>
          </p:nvSpPr>
          <p:spPr bwMode="auto">
            <a:xfrm rot="-679817">
              <a:off x="3149" y="251"/>
              <a:ext cx="1091" cy="2016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0099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" name="Freeform 4"/>
            <p:cNvSpPr>
              <a:spLocks/>
            </p:cNvSpPr>
            <p:nvPr/>
          </p:nvSpPr>
          <p:spPr bwMode="auto">
            <a:xfrm>
              <a:off x="3575" y="221"/>
              <a:ext cx="573" cy="1379"/>
            </a:xfrm>
            <a:custGeom>
              <a:avLst/>
              <a:gdLst>
                <a:gd name="T0" fmla="*/ 573 w 573"/>
                <a:gd name="T1" fmla="*/ 1379 h 1379"/>
                <a:gd name="T2" fmla="*/ 237 w 573"/>
                <a:gd name="T3" fmla="*/ 815 h 1379"/>
                <a:gd name="T4" fmla="*/ 3 w 573"/>
                <a:gd name="T5" fmla="*/ 191 h 1379"/>
                <a:gd name="T6" fmla="*/ 255 w 573"/>
                <a:gd name="T7" fmla="*/ 149 h 1379"/>
                <a:gd name="T8" fmla="*/ 111 w 573"/>
                <a:gd name="T9" fmla="*/ 1085 h 1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1379">
                  <a:moveTo>
                    <a:pt x="573" y="1379"/>
                  </a:moveTo>
                  <a:cubicBezTo>
                    <a:pt x="517" y="1286"/>
                    <a:pt x="332" y="1013"/>
                    <a:pt x="237" y="815"/>
                  </a:cubicBezTo>
                  <a:cubicBezTo>
                    <a:pt x="142" y="617"/>
                    <a:pt x="0" y="302"/>
                    <a:pt x="3" y="191"/>
                  </a:cubicBezTo>
                  <a:cubicBezTo>
                    <a:pt x="6" y="80"/>
                    <a:pt x="237" y="0"/>
                    <a:pt x="255" y="149"/>
                  </a:cubicBezTo>
                  <a:cubicBezTo>
                    <a:pt x="273" y="298"/>
                    <a:pt x="141" y="890"/>
                    <a:pt x="111" y="1085"/>
                  </a:cubicBez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 flipV="1">
              <a:off x="3548" y="1438"/>
              <a:ext cx="90" cy="2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AutoShape 6"/>
            <p:cNvSpPr>
              <a:spLocks noChangeArrowheads="1"/>
            </p:cNvSpPr>
            <p:nvPr/>
          </p:nvSpPr>
          <p:spPr bwMode="auto">
            <a:xfrm>
              <a:off x="1046" y="3310"/>
              <a:ext cx="1380" cy="408"/>
            </a:xfrm>
            <a:prstGeom prst="cloudCallout">
              <a:avLst>
                <a:gd name="adj1" fmla="val -6523"/>
                <a:gd name="adj2" fmla="val 37745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400"/>
                <a:t>Сотовые сети</a:t>
              </a:r>
            </a:p>
          </p:txBody>
        </p:sp>
        <p:pic>
          <p:nvPicPr>
            <p:cNvPr id="31752" name="Picture 7" descr="Anttennas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" y="2383"/>
              <a:ext cx="56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 flipH="1" flipV="1">
              <a:off x="3536" y="526"/>
              <a:ext cx="762" cy="1902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Line 9"/>
            <p:cNvSpPr>
              <a:spLocks noChangeShapeType="1"/>
            </p:cNvSpPr>
            <p:nvPr/>
          </p:nvSpPr>
          <p:spPr bwMode="auto">
            <a:xfrm flipH="1" flipV="1">
              <a:off x="3632" y="1426"/>
              <a:ext cx="564" cy="1008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31755" name="Picture 10" descr="Anttennas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377"/>
              <a:ext cx="56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 flipH="1" flipV="1">
              <a:off x="3836" y="730"/>
              <a:ext cx="1056" cy="160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H="1" flipV="1">
              <a:off x="3734" y="1385"/>
              <a:ext cx="1080" cy="948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31758" name="Picture 14" descr="Boe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778" t="23312" b="11656"/>
            <a:stretch>
              <a:fillRect/>
            </a:stretch>
          </p:blipFill>
          <p:spPr bwMode="auto">
            <a:xfrm>
              <a:off x="197" y="745"/>
              <a:ext cx="6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9" name="AutoShape 15"/>
            <p:cNvSpPr>
              <a:spLocks noChangeArrowheads="1"/>
            </p:cNvSpPr>
            <p:nvPr/>
          </p:nvSpPr>
          <p:spPr bwMode="auto">
            <a:xfrm>
              <a:off x="2696" y="2542"/>
              <a:ext cx="1176" cy="594"/>
            </a:xfrm>
            <a:prstGeom prst="cloudCallout">
              <a:avLst>
                <a:gd name="adj1" fmla="val -3912"/>
                <a:gd name="adj2" fmla="val 51181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0800" rIns="0" bIns="10800"/>
            <a:lstStyle/>
            <a:p>
              <a:pPr algn="r"/>
              <a:endParaRPr lang="ru-RU" sz="1000" b="1"/>
            </a:p>
            <a:p>
              <a:pPr algn="r"/>
              <a:r>
                <a:rPr lang="ru-RU" sz="1000" b="1"/>
                <a:t>РЕТРАНСЛЯТОРЫ</a:t>
              </a:r>
            </a:p>
          </p:txBody>
        </p:sp>
        <p:grpSp>
          <p:nvGrpSpPr>
            <p:cNvPr id="31760" name="Group 16"/>
            <p:cNvGrpSpPr>
              <a:grpSpLocks/>
            </p:cNvGrpSpPr>
            <p:nvPr/>
          </p:nvGrpSpPr>
          <p:grpSpPr bwMode="auto">
            <a:xfrm flipH="1">
              <a:off x="2072" y="3124"/>
              <a:ext cx="39" cy="474"/>
              <a:chOff x="150" y="2718"/>
              <a:chExt cx="108" cy="1092"/>
            </a:xfrm>
          </p:grpSpPr>
          <p:sp>
            <p:nvSpPr>
              <p:cNvPr id="31820" name="AutoShape 17"/>
              <p:cNvSpPr>
                <a:spLocks noChangeArrowheads="1"/>
              </p:cNvSpPr>
              <p:nvPr/>
            </p:nvSpPr>
            <p:spPr bwMode="auto">
              <a:xfrm flipV="1">
                <a:off x="168" y="2790"/>
                <a:ext cx="86" cy="10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1 w 21600"/>
                  <a:gd name="T13" fmla="*/ 4511 h 21600"/>
                  <a:gd name="T14" fmla="*/ 17079 w 21600"/>
                  <a:gd name="T15" fmla="*/ 1711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21" name="AutoShape 18"/>
              <p:cNvSpPr>
                <a:spLocks noChangeArrowheads="1"/>
              </p:cNvSpPr>
              <p:nvPr/>
            </p:nvSpPr>
            <p:spPr bwMode="auto">
              <a:xfrm>
                <a:off x="150" y="2718"/>
                <a:ext cx="108" cy="132"/>
              </a:xfrm>
              <a:prstGeom prst="plus">
                <a:avLst>
                  <a:gd name="adj" fmla="val 25000"/>
                </a:avLst>
              </a:prstGeom>
              <a:solidFill>
                <a:srgbClr val="C0C0C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761" name="Group 19"/>
            <p:cNvGrpSpPr>
              <a:grpSpLocks/>
            </p:cNvGrpSpPr>
            <p:nvPr/>
          </p:nvGrpSpPr>
          <p:grpSpPr bwMode="auto">
            <a:xfrm flipH="1">
              <a:off x="1940" y="2920"/>
              <a:ext cx="42" cy="480"/>
              <a:chOff x="150" y="2718"/>
              <a:chExt cx="108" cy="1092"/>
            </a:xfrm>
          </p:grpSpPr>
          <p:sp>
            <p:nvSpPr>
              <p:cNvPr id="31818" name="AutoShape 20"/>
              <p:cNvSpPr>
                <a:spLocks noChangeArrowheads="1"/>
              </p:cNvSpPr>
              <p:nvPr/>
            </p:nvSpPr>
            <p:spPr bwMode="auto">
              <a:xfrm flipV="1">
                <a:off x="168" y="2790"/>
                <a:ext cx="86" cy="10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1 w 21600"/>
                  <a:gd name="T13" fmla="*/ 4511 h 21600"/>
                  <a:gd name="T14" fmla="*/ 17079 w 21600"/>
                  <a:gd name="T15" fmla="*/ 1711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19" name="AutoShape 21"/>
              <p:cNvSpPr>
                <a:spLocks noChangeArrowheads="1"/>
              </p:cNvSpPr>
              <p:nvPr/>
            </p:nvSpPr>
            <p:spPr bwMode="auto">
              <a:xfrm>
                <a:off x="150" y="2718"/>
                <a:ext cx="108" cy="132"/>
              </a:xfrm>
              <a:prstGeom prst="plus">
                <a:avLst>
                  <a:gd name="adj" fmla="val 25000"/>
                </a:avLst>
              </a:prstGeom>
              <a:solidFill>
                <a:srgbClr val="C0C0C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762" name="Group 22"/>
            <p:cNvGrpSpPr>
              <a:grpSpLocks/>
            </p:cNvGrpSpPr>
            <p:nvPr/>
          </p:nvGrpSpPr>
          <p:grpSpPr bwMode="auto">
            <a:xfrm>
              <a:off x="2816" y="2548"/>
              <a:ext cx="190" cy="446"/>
              <a:chOff x="2917" y="3414"/>
              <a:chExt cx="322" cy="710"/>
            </a:xfrm>
          </p:grpSpPr>
          <p:sp>
            <p:nvSpPr>
              <p:cNvPr id="31813" name="AutoShape 23" descr="Темный горизонтальный"/>
              <p:cNvSpPr>
                <a:spLocks noChangeArrowheads="1"/>
              </p:cNvSpPr>
              <p:nvPr/>
            </p:nvSpPr>
            <p:spPr bwMode="auto">
              <a:xfrm flipH="1" flipV="1">
                <a:off x="3028" y="3528"/>
                <a:ext cx="77" cy="5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8 w 21600"/>
                  <a:gd name="T13" fmla="*/ 4494 h 21600"/>
                  <a:gd name="T14" fmla="*/ 17112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dkHorz">
                <a:fgClr>
                  <a:srgbClr val="CC3300"/>
                </a:fgClr>
                <a:bgClr>
                  <a:srgbClr val="FFFFCC"/>
                </a:bgClr>
              </a:pattFill>
              <a:ln w="2540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1814" name="Group 24"/>
              <p:cNvGrpSpPr>
                <a:grpSpLocks/>
              </p:cNvGrpSpPr>
              <p:nvPr/>
            </p:nvGrpSpPr>
            <p:grpSpPr bwMode="auto">
              <a:xfrm flipH="1">
                <a:off x="2917" y="3414"/>
                <a:ext cx="322" cy="155"/>
                <a:chOff x="5451" y="3505"/>
                <a:chExt cx="322" cy="155"/>
              </a:xfrm>
            </p:grpSpPr>
            <p:sp>
              <p:nvSpPr>
                <p:cNvPr id="31815" name="AutoShape 25"/>
                <p:cNvSpPr>
                  <a:spLocks noChangeArrowheads="1"/>
                </p:cNvSpPr>
                <p:nvPr/>
              </p:nvSpPr>
              <p:spPr bwMode="auto">
                <a:xfrm rot="3974245" flipH="1">
                  <a:off x="5574" y="3462"/>
                  <a:ext cx="85" cy="312"/>
                </a:xfrm>
                <a:prstGeom prst="moon">
                  <a:avLst>
                    <a:gd name="adj" fmla="val 50000"/>
                  </a:avLst>
                </a:prstGeom>
                <a:solidFill>
                  <a:srgbClr val="99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16" name="Oval 26"/>
                <p:cNvSpPr>
                  <a:spLocks noChangeArrowheads="1"/>
                </p:cNvSpPr>
                <p:nvPr/>
              </p:nvSpPr>
              <p:spPr bwMode="auto">
                <a:xfrm rot="3974245" flipH="1">
                  <a:off x="5564" y="3437"/>
                  <a:ext cx="77" cy="30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E765E"/>
                    </a:gs>
                    <a:gs pos="100000">
                      <a:srgbClr val="CCFFCC"/>
                    </a:gs>
                  </a:gsLst>
                  <a:lin ang="0" scaled="1"/>
                </a:gradFill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1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472" y="3505"/>
                  <a:ext cx="56" cy="14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diamond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1763" name="Text Box 28"/>
            <p:cNvSpPr txBox="1">
              <a:spLocks noChangeArrowheads="1"/>
            </p:cNvSpPr>
            <p:nvPr/>
          </p:nvSpPr>
          <p:spPr bwMode="auto">
            <a:xfrm>
              <a:off x="3734" y="3213"/>
              <a:ext cx="2004" cy="50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>
                  <a:latin typeface="Arial Narrow" pitchFamily="34" charset="0"/>
                </a:rPr>
                <a:t>Центр управления сетью связи и полётом  спутников</a:t>
              </a:r>
            </a:p>
          </p:txBody>
        </p:sp>
        <p:sp>
          <p:nvSpPr>
            <p:cNvPr id="31764" name="AutoShape 29" descr="Темный горизонтальный"/>
            <p:cNvSpPr>
              <a:spLocks noChangeArrowheads="1"/>
            </p:cNvSpPr>
            <p:nvPr/>
          </p:nvSpPr>
          <p:spPr bwMode="auto">
            <a:xfrm flipV="1">
              <a:off x="3253" y="2866"/>
              <a:ext cx="27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800 w 21600"/>
                <a:gd name="T13" fmla="*/ 4526 h 21600"/>
                <a:gd name="T14" fmla="*/ 16800 w 21600"/>
                <a:gd name="T15" fmla="*/ 170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rgbClr val="CC3300"/>
              </a:fgClr>
              <a:bgClr>
                <a:srgbClr val="FFFFCC"/>
              </a:bgClr>
            </a:pattFill>
            <a:ln w="254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5" name="Line 30"/>
            <p:cNvSpPr>
              <a:spLocks noChangeShapeType="1"/>
            </p:cNvSpPr>
            <p:nvPr/>
          </p:nvSpPr>
          <p:spPr bwMode="auto">
            <a:xfrm flipV="1">
              <a:off x="2708" y="3334"/>
              <a:ext cx="986" cy="1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Line 31"/>
            <p:cNvSpPr>
              <a:spLocks noChangeShapeType="1"/>
            </p:cNvSpPr>
            <p:nvPr/>
          </p:nvSpPr>
          <p:spPr bwMode="auto">
            <a:xfrm flipV="1">
              <a:off x="2258" y="3598"/>
              <a:ext cx="1395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Line 32"/>
            <p:cNvSpPr>
              <a:spLocks noChangeShapeType="1"/>
            </p:cNvSpPr>
            <p:nvPr/>
          </p:nvSpPr>
          <p:spPr bwMode="auto">
            <a:xfrm>
              <a:off x="3266" y="3166"/>
              <a:ext cx="0" cy="1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AutoShape 33"/>
            <p:cNvSpPr>
              <a:spLocks noChangeArrowheads="1"/>
            </p:cNvSpPr>
            <p:nvPr/>
          </p:nvSpPr>
          <p:spPr bwMode="auto">
            <a:xfrm rot="-710334">
              <a:off x="800" y="424"/>
              <a:ext cx="2521" cy="348"/>
            </a:xfrm>
            <a:prstGeom prst="leftRightArrow">
              <a:avLst>
                <a:gd name="adj1" fmla="val 97843"/>
                <a:gd name="adj2" fmla="val 69659"/>
              </a:avLst>
            </a:prstGeom>
            <a:solidFill>
              <a:srgbClr val="CC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400" b="1"/>
                <a:t>Диспетчерская связь, </a:t>
              </a:r>
              <a:r>
                <a:rPr lang="en-US" sz="1400" b="1"/>
                <a:t>Internet</a:t>
              </a:r>
              <a:r>
                <a:rPr lang="ru-RU" sz="1400" b="1"/>
                <a:t> , </a:t>
              </a:r>
              <a:br>
                <a:rPr lang="ru-RU" sz="1400" b="1"/>
              </a:br>
              <a:r>
                <a:rPr lang="ru-RU" sz="1400" b="1"/>
                <a:t> дифференциальные поправки</a:t>
              </a:r>
            </a:p>
          </p:txBody>
        </p:sp>
        <p:sp>
          <p:nvSpPr>
            <p:cNvPr id="31769" name="AutoShape 35"/>
            <p:cNvSpPr>
              <a:spLocks noChangeArrowheads="1"/>
            </p:cNvSpPr>
            <p:nvPr/>
          </p:nvSpPr>
          <p:spPr bwMode="auto">
            <a:xfrm rot="9377563">
              <a:off x="723" y="1929"/>
              <a:ext cx="2601" cy="225"/>
            </a:xfrm>
            <a:prstGeom prst="homePlate">
              <a:avLst>
                <a:gd name="adj" fmla="val 241025"/>
              </a:avLst>
            </a:prstGeom>
            <a:solidFill>
              <a:schemeClr val="accent1"/>
            </a:solidFill>
            <a:ln w="254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0" name="Line 36"/>
            <p:cNvSpPr>
              <a:spLocks noChangeShapeType="1"/>
            </p:cNvSpPr>
            <p:nvPr/>
          </p:nvSpPr>
          <p:spPr bwMode="auto">
            <a:xfrm flipV="1">
              <a:off x="2024" y="2758"/>
              <a:ext cx="846" cy="318"/>
            </a:xfrm>
            <a:prstGeom prst="line">
              <a:avLst/>
            </a:prstGeom>
            <a:noFill/>
            <a:ln w="25400">
              <a:solidFill>
                <a:srgbClr val="99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Line 37"/>
            <p:cNvSpPr>
              <a:spLocks noChangeShapeType="1"/>
            </p:cNvSpPr>
            <p:nvPr/>
          </p:nvSpPr>
          <p:spPr bwMode="auto">
            <a:xfrm flipH="1" flipV="1">
              <a:off x="872" y="2980"/>
              <a:ext cx="1056" cy="0"/>
            </a:xfrm>
            <a:prstGeom prst="line">
              <a:avLst/>
            </a:prstGeom>
            <a:noFill/>
            <a:ln w="63500">
              <a:solidFill>
                <a:srgbClr val="99FF66"/>
              </a:solidFill>
              <a:round/>
              <a:headEnd type="triangle" w="sm" len="med"/>
              <a:tailEnd type="triangle" w="sm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2" name="AutoShape 38"/>
            <p:cNvSpPr>
              <a:spLocks noChangeArrowheads="1"/>
            </p:cNvSpPr>
            <p:nvPr/>
          </p:nvSpPr>
          <p:spPr bwMode="auto">
            <a:xfrm rot="10800000">
              <a:off x="884" y="2618"/>
              <a:ext cx="1716" cy="76"/>
            </a:xfrm>
            <a:prstGeom prst="homePlate">
              <a:avLst>
                <a:gd name="adj" fmla="val 264571"/>
              </a:avLst>
            </a:prstGeom>
            <a:solidFill>
              <a:srgbClr val="CCFF99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773" name="Picture 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2600"/>
              <a:ext cx="676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4" name="Picture 40" descr="Bigant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302"/>
            <a:stretch>
              <a:fillRect/>
            </a:stretch>
          </p:blipFill>
          <p:spPr bwMode="auto">
            <a:xfrm>
              <a:off x="3776" y="2757"/>
              <a:ext cx="23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5" name="Line 41"/>
            <p:cNvSpPr>
              <a:spLocks noChangeShapeType="1"/>
            </p:cNvSpPr>
            <p:nvPr/>
          </p:nvSpPr>
          <p:spPr bwMode="auto">
            <a:xfrm flipH="1" flipV="1">
              <a:off x="3449" y="1768"/>
              <a:ext cx="393" cy="8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Line 42"/>
            <p:cNvSpPr>
              <a:spLocks noChangeShapeType="1"/>
            </p:cNvSpPr>
            <p:nvPr/>
          </p:nvSpPr>
          <p:spPr bwMode="auto">
            <a:xfrm flipH="1">
              <a:off x="2924" y="1726"/>
              <a:ext cx="438" cy="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7" name="AutoShape 43"/>
            <p:cNvSpPr>
              <a:spLocks noChangeArrowheads="1"/>
            </p:cNvSpPr>
            <p:nvPr/>
          </p:nvSpPr>
          <p:spPr bwMode="auto">
            <a:xfrm>
              <a:off x="4610" y="1330"/>
              <a:ext cx="948" cy="534"/>
            </a:xfrm>
            <a:prstGeom prst="cloudCallout">
              <a:avLst>
                <a:gd name="adj1" fmla="val 26162"/>
                <a:gd name="adj2" fmla="val -29588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00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10800" rIns="0" bIns="10800" anchor="ctr" anchorCtr="1"/>
            <a:lstStyle/>
            <a:p>
              <a:pPr algn="ctr">
                <a:lnSpc>
                  <a:spcPct val="85000"/>
                </a:lnSpc>
              </a:pPr>
              <a:r>
                <a:rPr lang="ru-RU" sz="1400"/>
                <a:t>Авиа-диспетчерские сети</a:t>
              </a:r>
            </a:p>
          </p:txBody>
        </p:sp>
        <p:sp>
          <p:nvSpPr>
            <p:cNvPr id="31778" name="Line 44"/>
            <p:cNvSpPr>
              <a:spLocks noChangeShapeType="1"/>
            </p:cNvSpPr>
            <p:nvPr/>
          </p:nvSpPr>
          <p:spPr bwMode="auto">
            <a:xfrm flipH="1" flipV="1">
              <a:off x="5498" y="1658"/>
              <a:ext cx="6" cy="14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Text Box 45"/>
            <p:cNvSpPr txBox="1">
              <a:spLocks noChangeArrowheads="1"/>
            </p:cNvSpPr>
            <p:nvPr/>
          </p:nvSpPr>
          <p:spPr bwMode="auto">
            <a:xfrm rot="2685946">
              <a:off x="4108" y="1739"/>
              <a:ext cx="57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chemeClr val="accent2"/>
                  </a:solidFill>
                </a:rPr>
                <a:t>Ku</a:t>
              </a:r>
              <a:r>
                <a:rPr lang="ru-RU" sz="1400" b="1">
                  <a:solidFill>
                    <a:schemeClr val="accent2"/>
                  </a:solidFill>
                </a:rPr>
                <a:t> </a:t>
              </a:r>
              <a:endParaRPr lang="ru-RU" sz="1200">
                <a:solidFill>
                  <a:schemeClr val="accent2"/>
                </a:solidFill>
              </a:endParaRPr>
            </a:p>
          </p:txBody>
        </p:sp>
        <p:sp>
          <p:nvSpPr>
            <p:cNvPr id="31780" name="Text Box 46"/>
            <p:cNvSpPr txBox="1">
              <a:spLocks noChangeArrowheads="1"/>
            </p:cNvSpPr>
            <p:nvPr/>
          </p:nvSpPr>
          <p:spPr bwMode="auto">
            <a:xfrm>
              <a:off x="3776" y="1658"/>
              <a:ext cx="21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1">
                  <a:solidFill>
                    <a:srgbClr val="993300"/>
                  </a:solidFill>
                </a:rPr>
                <a:t>С</a:t>
              </a:r>
            </a:p>
          </p:txBody>
        </p:sp>
        <p:sp>
          <p:nvSpPr>
            <p:cNvPr id="31781" name="Text Box 47"/>
            <p:cNvSpPr txBox="1">
              <a:spLocks noChangeArrowheads="1"/>
            </p:cNvSpPr>
            <p:nvPr/>
          </p:nvSpPr>
          <p:spPr bwMode="auto">
            <a:xfrm rot="3159039">
              <a:off x="3355" y="2260"/>
              <a:ext cx="55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Ku </a:t>
              </a:r>
              <a:endParaRPr lang="ru-RU" sz="1200"/>
            </a:p>
          </p:txBody>
        </p:sp>
        <p:sp>
          <p:nvSpPr>
            <p:cNvPr id="31782" name="Text Box 48"/>
            <p:cNvSpPr txBox="1">
              <a:spLocks noChangeArrowheads="1"/>
            </p:cNvSpPr>
            <p:nvPr/>
          </p:nvSpPr>
          <p:spPr bwMode="auto">
            <a:xfrm>
              <a:off x="2846" y="2056"/>
              <a:ext cx="28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Ku</a:t>
              </a:r>
              <a:endParaRPr lang="ru-RU" sz="1400" b="1"/>
            </a:p>
          </p:txBody>
        </p:sp>
        <p:sp>
          <p:nvSpPr>
            <p:cNvPr id="31783" name="Text Box 49"/>
            <p:cNvSpPr txBox="1">
              <a:spLocks noChangeArrowheads="1"/>
            </p:cNvSpPr>
            <p:nvPr/>
          </p:nvSpPr>
          <p:spPr bwMode="auto">
            <a:xfrm>
              <a:off x="1522" y="2418"/>
              <a:ext cx="112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 b="1">
                  <a:solidFill>
                    <a:srgbClr val="FF0000"/>
                  </a:solidFill>
                </a:rPr>
                <a:t>Вещание </a:t>
              </a:r>
              <a:r>
                <a:rPr lang="en-US" sz="1200">
                  <a:solidFill>
                    <a:srgbClr val="FF0000"/>
                  </a:solidFill>
                </a:rPr>
                <a:t>COFDM</a:t>
              </a:r>
              <a:endParaRPr lang="ru-RU" sz="1200">
                <a:solidFill>
                  <a:srgbClr val="FF0000"/>
                </a:solidFill>
              </a:endParaRPr>
            </a:p>
          </p:txBody>
        </p:sp>
        <p:sp>
          <p:nvSpPr>
            <p:cNvPr id="31784" name="Text Box 50"/>
            <p:cNvSpPr txBox="1">
              <a:spLocks noChangeArrowheads="1"/>
            </p:cNvSpPr>
            <p:nvPr/>
          </p:nvSpPr>
          <p:spPr bwMode="auto">
            <a:xfrm rot="19780388">
              <a:off x="1264" y="1659"/>
              <a:ext cx="141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1" dirty="0">
                  <a:solidFill>
                    <a:schemeClr val="accent2"/>
                  </a:solidFill>
                </a:rPr>
                <a:t>Вещание    </a:t>
              </a:r>
              <a:r>
                <a:rPr lang="en-US" sz="1400" b="1" dirty="0">
                  <a:solidFill>
                    <a:schemeClr val="accent2"/>
                  </a:solidFill>
                </a:rPr>
                <a:t> </a:t>
              </a:r>
              <a:r>
                <a:rPr lang="en-US" sz="1400" dirty="0">
                  <a:solidFill>
                    <a:schemeClr val="accent2"/>
                  </a:solidFill>
                </a:rPr>
                <a:t>TDM</a:t>
              </a:r>
              <a:endParaRPr lang="ru-RU" sz="1400" dirty="0">
                <a:solidFill>
                  <a:schemeClr val="accent2"/>
                </a:solidFill>
              </a:endParaRPr>
            </a:p>
          </p:txBody>
        </p:sp>
        <p:sp>
          <p:nvSpPr>
            <p:cNvPr id="31785" name="Text Box 51"/>
            <p:cNvSpPr txBox="1">
              <a:spLocks noChangeArrowheads="1"/>
            </p:cNvSpPr>
            <p:nvPr/>
          </p:nvSpPr>
          <p:spPr bwMode="auto">
            <a:xfrm>
              <a:off x="843" y="2824"/>
              <a:ext cx="112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 b="1">
                  <a:solidFill>
                    <a:srgbClr val="00CC00"/>
                  </a:solidFill>
                </a:rPr>
                <a:t>Аутентификация</a:t>
              </a:r>
              <a:endParaRPr lang="ru-RU" sz="1200">
                <a:solidFill>
                  <a:srgbClr val="00CC00"/>
                </a:solidFill>
              </a:endParaRPr>
            </a:p>
          </p:txBody>
        </p:sp>
        <p:sp>
          <p:nvSpPr>
            <p:cNvPr id="31786" name="Text Box 52"/>
            <p:cNvSpPr txBox="1">
              <a:spLocks noChangeArrowheads="1"/>
            </p:cNvSpPr>
            <p:nvPr/>
          </p:nvSpPr>
          <p:spPr bwMode="auto">
            <a:xfrm rot="-1250607">
              <a:off x="2120" y="2826"/>
              <a:ext cx="675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000" b="1">
                  <a:solidFill>
                    <a:srgbClr val="00CC00"/>
                  </a:solidFill>
                </a:rPr>
                <a:t>Мониторинг и управление</a:t>
              </a:r>
              <a:endParaRPr lang="ru-RU" sz="1000">
                <a:solidFill>
                  <a:srgbClr val="00CC00"/>
                </a:solidFill>
              </a:endParaRPr>
            </a:p>
          </p:txBody>
        </p:sp>
        <p:sp>
          <p:nvSpPr>
            <p:cNvPr id="31787" name="Text Box 53"/>
            <p:cNvSpPr txBox="1">
              <a:spLocks noChangeArrowheads="1"/>
            </p:cNvSpPr>
            <p:nvPr/>
          </p:nvSpPr>
          <p:spPr bwMode="auto">
            <a:xfrm>
              <a:off x="2683" y="3209"/>
              <a:ext cx="105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000" b="1"/>
                <a:t>Вещание, Мониторинг и управление</a:t>
              </a:r>
              <a:endParaRPr lang="ru-RU" sz="1000"/>
            </a:p>
          </p:txBody>
        </p:sp>
        <p:sp>
          <p:nvSpPr>
            <p:cNvPr id="31788" name="Text Box 54"/>
            <p:cNvSpPr txBox="1">
              <a:spLocks noChangeArrowheads="1"/>
            </p:cNvSpPr>
            <p:nvPr/>
          </p:nvSpPr>
          <p:spPr bwMode="auto">
            <a:xfrm>
              <a:off x="2281" y="3473"/>
              <a:ext cx="1168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000" b="1"/>
                <a:t>Аутентификация, Мониторинг и управление</a:t>
              </a:r>
              <a:endParaRPr lang="ru-RU" sz="1000"/>
            </a:p>
          </p:txBody>
        </p:sp>
        <p:sp>
          <p:nvSpPr>
            <p:cNvPr id="31789" name="Text Box 55"/>
            <p:cNvSpPr txBox="1">
              <a:spLocks noChangeArrowheads="1"/>
            </p:cNvSpPr>
            <p:nvPr/>
          </p:nvSpPr>
          <p:spPr bwMode="auto">
            <a:xfrm>
              <a:off x="4039" y="2764"/>
              <a:ext cx="51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 b="1"/>
                <a:t>ЗС СКУ</a:t>
              </a:r>
            </a:p>
          </p:txBody>
        </p:sp>
        <p:sp>
          <p:nvSpPr>
            <p:cNvPr id="31790" name="Text Box 56"/>
            <p:cNvSpPr txBox="1">
              <a:spLocks noChangeArrowheads="1"/>
            </p:cNvSpPr>
            <p:nvPr/>
          </p:nvSpPr>
          <p:spPr bwMode="auto">
            <a:xfrm>
              <a:off x="3607" y="2988"/>
              <a:ext cx="58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 b="1"/>
                <a:t>Вещание</a:t>
              </a:r>
            </a:p>
          </p:txBody>
        </p:sp>
        <p:sp>
          <p:nvSpPr>
            <p:cNvPr id="31791" name="Text Box 57"/>
            <p:cNvSpPr txBox="1">
              <a:spLocks noChangeArrowheads="1"/>
            </p:cNvSpPr>
            <p:nvPr/>
          </p:nvSpPr>
          <p:spPr bwMode="auto">
            <a:xfrm>
              <a:off x="4549" y="2722"/>
              <a:ext cx="60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 b="1"/>
                <a:t>Загрузка и связь</a:t>
              </a:r>
            </a:p>
          </p:txBody>
        </p:sp>
        <p:sp>
          <p:nvSpPr>
            <p:cNvPr id="31792" name="Line 58"/>
            <p:cNvSpPr>
              <a:spLocks noChangeShapeType="1"/>
            </p:cNvSpPr>
            <p:nvPr/>
          </p:nvSpPr>
          <p:spPr bwMode="auto">
            <a:xfrm flipH="1" flipV="1">
              <a:off x="5120" y="2770"/>
              <a:ext cx="0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3" name="Line 59"/>
            <p:cNvSpPr>
              <a:spLocks noChangeShapeType="1"/>
            </p:cNvSpPr>
            <p:nvPr/>
          </p:nvSpPr>
          <p:spPr bwMode="auto">
            <a:xfrm flipH="1" flipV="1">
              <a:off x="4562" y="2776"/>
              <a:ext cx="0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4" name="Freeform 60"/>
            <p:cNvSpPr>
              <a:spLocks/>
            </p:cNvSpPr>
            <p:nvPr/>
          </p:nvSpPr>
          <p:spPr bwMode="auto">
            <a:xfrm>
              <a:off x="4028" y="2944"/>
              <a:ext cx="228" cy="96"/>
            </a:xfrm>
            <a:custGeom>
              <a:avLst/>
              <a:gdLst>
                <a:gd name="T0" fmla="*/ 228 w 228"/>
                <a:gd name="T1" fmla="*/ 1 h 192"/>
                <a:gd name="T2" fmla="*/ 228 w 228"/>
                <a:gd name="T3" fmla="*/ 0 h 192"/>
                <a:gd name="T4" fmla="*/ 0 w 22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8" h="192">
                  <a:moveTo>
                    <a:pt x="228" y="192"/>
                  </a:moveTo>
                  <a:lnTo>
                    <a:pt x="228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31795" name="Picture 61" descr="VSAT"/>
            <p:cNvPicPr>
              <a:picLocks noChangeAspect="1" noChangeArrowheads="1"/>
            </p:cNvPicPr>
            <p:nvPr/>
          </p:nvPicPr>
          <p:blipFill>
            <a:blip r:embed="rId7" cstate="print">
              <a:lum bright="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1362"/>
              <a:ext cx="2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6" name="Text Box 62"/>
            <p:cNvSpPr txBox="1">
              <a:spLocks noChangeArrowheads="1"/>
            </p:cNvSpPr>
            <p:nvPr/>
          </p:nvSpPr>
          <p:spPr bwMode="auto">
            <a:xfrm>
              <a:off x="44" y="1796"/>
              <a:ext cx="54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/>
                <a:t>VSAT</a:t>
              </a:r>
              <a:endParaRPr lang="ru-RU" sz="1200"/>
            </a:p>
          </p:txBody>
        </p:sp>
        <p:sp>
          <p:nvSpPr>
            <p:cNvPr id="31797" name="Text Box 63"/>
            <p:cNvSpPr txBox="1">
              <a:spLocks noChangeArrowheads="1"/>
            </p:cNvSpPr>
            <p:nvPr/>
          </p:nvSpPr>
          <p:spPr bwMode="auto">
            <a:xfrm rot="-2141505">
              <a:off x="3243" y="884"/>
              <a:ext cx="28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Ku</a:t>
              </a:r>
              <a:endParaRPr lang="ru-RU" sz="1400" b="1"/>
            </a:p>
          </p:txBody>
        </p:sp>
        <p:sp>
          <p:nvSpPr>
            <p:cNvPr id="31798" name="Line 64"/>
            <p:cNvSpPr>
              <a:spLocks noChangeShapeType="1"/>
            </p:cNvSpPr>
            <p:nvPr/>
          </p:nvSpPr>
          <p:spPr bwMode="auto">
            <a:xfrm flipH="1">
              <a:off x="671" y="981"/>
              <a:ext cx="2609" cy="4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9" name="Text Box 65"/>
            <p:cNvSpPr txBox="1">
              <a:spLocks noChangeArrowheads="1"/>
            </p:cNvSpPr>
            <p:nvPr/>
          </p:nvSpPr>
          <p:spPr bwMode="auto">
            <a:xfrm rot="-691443">
              <a:off x="1668" y="231"/>
              <a:ext cx="56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L, Ku</a:t>
              </a:r>
              <a:endParaRPr lang="ru-RU" sz="1400" b="1"/>
            </a:p>
          </p:txBody>
        </p:sp>
        <p:sp>
          <p:nvSpPr>
            <p:cNvPr id="31800" name="AutoShape 66"/>
            <p:cNvSpPr>
              <a:spLocks noChangeArrowheads="1"/>
            </p:cNvSpPr>
            <p:nvPr/>
          </p:nvSpPr>
          <p:spPr bwMode="auto">
            <a:xfrm>
              <a:off x="4808" y="1954"/>
              <a:ext cx="612" cy="300"/>
            </a:xfrm>
            <a:prstGeom prst="cloudCallout">
              <a:avLst>
                <a:gd name="adj1" fmla="val 41505"/>
                <a:gd name="adj2" fmla="val 12333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6699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pPr algn="ctr"/>
              <a:r>
                <a:rPr lang="en-US" sz="1400"/>
                <a:t>Internet</a:t>
              </a:r>
              <a:endParaRPr lang="ru-RU" sz="1400"/>
            </a:p>
          </p:txBody>
        </p:sp>
        <p:sp>
          <p:nvSpPr>
            <p:cNvPr id="31801" name="Line 67"/>
            <p:cNvSpPr>
              <a:spLocks noChangeShapeType="1"/>
            </p:cNvSpPr>
            <p:nvPr/>
          </p:nvSpPr>
          <p:spPr bwMode="auto">
            <a:xfrm flipH="1" flipV="1">
              <a:off x="5294" y="2212"/>
              <a:ext cx="12" cy="88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802" name="Text Box 69"/>
            <p:cNvSpPr txBox="1">
              <a:spLocks noChangeArrowheads="1"/>
            </p:cNvSpPr>
            <p:nvPr/>
          </p:nvSpPr>
          <p:spPr bwMode="auto">
            <a:xfrm rot="-1275030">
              <a:off x="1161" y="1034"/>
              <a:ext cx="288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/>
                <a:t>Ku</a:t>
              </a:r>
              <a:endParaRPr lang="ru-RU" sz="1400" b="1"/>
            </a:p>
          </p:txBody>
        </p:sp>
        <p:sp>
          <p:nvSpPr>
            <p:cNvPr id="31803" name="AutoShape 70"/>
            <p:cNvSpPr>
              <a:spLocks noChangeArrowheads="1"/>
            </p:cNvSpPr>
            <p:nvPr/>
          </p:nvSpPr>
          <p:spPr bwMode="auto">
            <a:xfrm>
              <a:off x="4790" y="880"/>
              <a:ext cx="948" cy="300"/>
            </a:xfrm>
            <a:prstGeom prst="cloudCallout">
              <a:avLst>
                <a:gd name="adj1" fmla="val 26162"/>
                <a:gd name="adj2" fmla="val -13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folHlink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pPr algn="ctr"/>
              <a:r>
                <a:rPr lang="ru-RU" sz="1400"/>
                <a:t>МЧС, МО</a:t>
              </a:r>
            </a:p>
          </p:txBody>
        </p:sp>
        <p:sp>
          <p:nvSpPr>
            <p:cNvPr id="31804" name="Line 71"/>
            <p:cNvSpPr>
              <a:spLocks noChangeShapeType="1"/>
            </p:cNvSpPr>
            <p:nvPr/>
          </p:nvSpPr>
          <p:spPr bwMode="auto">
            <a:xfrm flipH="1" flipV="1">
              <a:off x="5636" y="982"/>
              <a:ext cx="12" cy="2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1805" name="Object 72"/>
            <p:cNvGraphicFramePr>
              <a:graphicFrameLocks noChangeAspect="1"/>
            </p:cNvGraphicFramePr>
            <p:nvPr/>
          </p:nvGraphicFramePr>
          <p:xfrm>
            <a:off x="506" y="1817"/>
            <a:ext cx="385" cy="407"/>
          </p:xfrm>
          <a:graphic>
            <a:graphicData uri="http://schemas.openxmlformats.org/presentationml/2006/ole">
              <p:oleObj spid="_x0000_s31844" r:id="rId8" imgW="1952244" imgH="2065630" progId="">
                <p:embed/>
              </p:oleObj>
            </a:graphicData>
          </a:graphic>
        </p:graphicFrame>
        <p:pic>
          <p:nvPicPr>
            <p:cNvPr id="31806" name="Picture 73" descr="autointhecity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" y="1485"/>
              <a:ext cx="57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07" name="Text Box 74"/>
            <p:cNvSpPr txBox="1">
              <a:spLocks noChangeArrowheads="1"/>
            </p:cNvSpPr>
            <p:nvPr/>
          </p:nvSpPr>
          <p:spPr bwMode="auto">
            <a:xfrm>
              <a:off x="3897" y="255"/>
              <a:ext cx="79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200" b="1"/>
                <a:t>Космический сегмент</a:t>
              </a:r>
            </a:p>
          </p:txBody>
        </p:sp>
        <p:pic>
          <p:nvPicPr>
            <p:cNvPr id="31808" name="Picture 75" descr="EKSPRESS1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00" t="17770" b="7405"/>
            <a:stretch>
              <a:fillRect/>
            </a:stretch>
          </p:blipFill>
          <p:spPr bwMode="auto">
            <a:xfrm rot="-226301">
              <a:off x="3235" y="197"/>
              <a:ext cx="66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9" name="Picture 76" descr="EKSPRESS1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00" t="17770" b="7405"/>
            <a:stretch>
              <a:fillRect/>
            </a:stretch>
          </p:blipFill>
          <p:spPr bwMode="auto">
            <a:xfrm rot="-226301">
              <a:off x="3413" y="1230"/>
              <a:ext cx="4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0" name="Picture 77" descr="Getz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" y="3175"/>
              <a:ext cx="3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1" name="Picture 78" descr="GetzY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8D"/>
                </a:clrFrom>
                <a:clrTo>
                  <a:srgbClr val="FFFF8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3200"/>
              <a:ext cx="4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12" name="Line 64"/>
            <p:cNvSpPr>
              <a:spLocks noChangeShapeType="1"/>
            </p:cNvSpPr>
            <p:nvPr/>
          </p:nvSpPr>
          <p:spPr bwMode="auto">
            <a:xfrm flipH="1">
              <a:off x="781" y="1072"/>
              <a:ext cx="2544" cy="8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72480" y="115888"/>
            <a:ext cx="9361040" cy="48418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ФИЗИЧЕСКАЯ КАРТА АРКТИКИ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00075"/>
            <a:ext cx="9648825" cy="61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5" name="Picture 1" descr="Россия с ВЭО и 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788988"/>
            <a:ext cx="7200900" cy="56213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/>
            <a:endParaRPr lang="ru-RU"/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128588" y="219075"/>
            <a:ext cx="9577387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ВИД НА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ТЕРРИТОРИЮ РОССИИ С ВЫСОКОЭЛЛИПТИЧЕСКОЙ ОРБИТЫ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96975"/>
            <a:ext cx="905668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00025" y="190500"/>
            <a:ext cx="9361488" cy="4699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АРКТИЧЕСКИЕ СУДОХОДНЫЕ ТРАССЫ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2113" y="188640"/>
            <a:ext cx="9097962" cy="5040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  <a:t>ЗОНА УСТОЙЧИВОЙ СВЯЗИ С ГЕОСТАЦИОНАРНЫХ КА (угол места 5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  <a:t>º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  <a:t>) </a:t>
            </a:r>
          </a:p>
        </p:txBody>
      </p:sp>
      <p:pic>
        <p:nvPicPr>
          <p:cNvPr id="20483" name="Picture 2" descr="C:\Documents and Settings\akrylov\Рабочий стол\5 градусная зона видимости с Г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81075"/>
            <a:ext cx="9097962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480" y="908050"/>
            <a:ext cx="9433048" cy="55553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МЧС, МВД, МО РФ, МИНТРАНС, РОСГИДРОМЕТ И ДРУГИЕ ФОИВ.    </a:t>
            </a: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Обеспечены всеми видами связи повсеместно, за исключением  погранзаставы  (Нагурская) и метеостанции (остров </a:t>
            </a:r>
            <a:r>
              <a:rPr lang="ru-RU" sz="2000" b="1" i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Хейса</a:t>
            </a: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sz="2000" b="1" i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1500"/>
              </a:lnSpc>
              <a:spcBef>
                <a:spcPts val="0"/>
              </a:spcBef>
              <a:defRPr/>
            </a:pP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РЕГИОНАЛЬНЫЕ И МУНИЦИПАЛЬНЫЕ ОРГАНЫ УПРАВЛЕНИЯ. 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Могут иметь </a:t>
            </a: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все виды связи и вещания.</a:t>
            </a:r>
            <a:endParaRPr lang="en-US" sz="2000" b="1" i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ts val="1500"/>
              </a:lnSpc>
              <a:spcBef>
                <a:spcPts val="0"/>
              </a:spcBef>
              <a:buFontTx/>
              <a:buChar char="-"/>
              <a:defRPr/>
            </a:pP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ПРЕДПРИЯТИЯ  ГЕОЛОГОРАЗВЕДКИ, НЕФТИ И ГАЗОДОБЫЧИ, ТЕЛЕМЕДИЦИНЫ, ОБРАЗОВАНИЯ и ТРАНСПОРТА.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Могут иметь</a:t>
            </a:r>
            <a:r>
              <a:rPr lang="ru-RU" sz="2000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все виды связи и вещания.</a:t>
            </a:r>
            <a:endParaRPr lang="en-US" sz="2000" b="1" i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1500"/>
              </a:lnSpc>
              <a:spcBef>
                <a:spcPts val="0"/>
              </a:spcBef>
              <a:defRPr/>
            </a:pPr>
            <a:endParaRPr lang="ru-RU" sz="20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НАСЕЛЕНИЕ АРКТИКИ. 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иметь</a:t>
            </a:r>
            <a:r>
              <a:rPr lang="ru-RU" sz="2000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все виды связи и вещания.</a:t>
            </a:r>
            <a:endParaRPr lang="en-US" sz="2000" b="1" i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1500"/>
              </a:lnSpc>
              <a:spcBef>
                <a:spcPts val="0"/>
              </a:spcBef>
              <a:defRPr/>
            </a:pP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СУДА В АКВАТОРИИ СЕВЕРНОГО МОРСКОГО ПУТИ. 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Имеют связь </a:t>
            </a: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20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спутниковые системы </a:t>
            </a:r>
            <a:r>
              <a:rPr lang="en-US" sz="20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Inmarsat , Iridium </a:t>
            </a:r>
            <a:r>
              <a:rPr lang="ru-RU" sz="2000" b="1" i="1" dirty="0">
                <a:solidFill>
                  <a:srgbClr val="0066FF"/>
                </a:solidFill>
                <a:latin typeface="Arial" charset="0"/>
                <a:cs typeface="Arial" charset="0"/>
              </a:rPr>
              <a:t>и другие </a:t>
            </a:r>
            <a:endParaRPr lang="en-US" sz="2000" b="1" i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1500"/>
              </a:lnSpc>
              <a:spcBef>
                <a:spcPts val="0"/>
              </a:spcBef>
              <a:defRPr/>
            </a:pP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МЕЖДУНАРОДНЫЕ ОРГАНИЗАЦИИ И ДРУГИЕ ГОСУДАРСТВА.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Имеют все виды связи и вещания.</a:t>
            </a:r>
            <a:endParaRPr lang="en-US" sz="2000" b="1" i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1500"/>
              </a:lnSpc>
              <a:spcBef>
                <a:spcPts val="0"/>
              </a:spcBef>
              <a:defRPr/>
            </a:pP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СЛУЖБЫ СБОРА ДАННЫХ ДИСТАНЦИОННОГО ЗОНДИРОВАНИЯ.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Имеют средства связи с низкой пропускной способностью.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88503" y="188913"/>
            <a:ext cx="9073007" cy="503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ПОТРЕБИТЕЛИ УСЛУГ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СВЯЗИ В АРКТИЧЕСКОМ РЕГИОНЕ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15925" y="260350"/>
            <a:ext cx="9146158" cy="5683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Arial Narrow" pitchFamily="34" charset="0"/>
                <a:cs typeface="Arial" charset="0"/>
              </a:rPr>
              <a:t>УСЛУГИ  СВЯЗИ  В  АРКТИЧЕСКОМ  РЕГИОНЕ</a:t>
            </a:r>
            <a:endParaRPr lang="ru-RU" sz="2400" dirty="0" smtClean="0">
              <a:solidFill>
                <a:srgbClr val="C00000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416496" y="981075"/>
            <a:ext cx="9145587" cy="54784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ТЕЛЕВИЗИОННОЕ ВЕЩАНИЕ</a:t>
            </a:r>
            <a:r>
              <a:rPr lang="en-US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. Реализовано везде. Нет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на: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заставе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Нагурская; метеостанции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на острове </a:t>
            </a:r>
            <a:r>
              <a:rPr lang="ru-RU" sz="2000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Хейса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; участке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Северного морского пути около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250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км. Потенциал  ≤ 100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человек.</a:t>
            </a: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ЗВУКОВОЕ ВЕЩАНИЕ .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В стране отсутствует. Потенциал – вся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Россия.</a:t>
            </a: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ПОДВИЖНАЯ СПУТНИКОВАЯ СВЯЗЬ.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Реализована всюду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-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Inmarsat , Iridium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и другие спутниковые системы на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LEO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и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GSO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ТЕЛЕКОНФЕРЕНЦСВЯЗЬ и ТЕЛЕФОННАЯ СВЯЗЬ.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Реализована всюду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-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Inmarsat , Iridium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и другие спутниковые системы на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LEO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и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GSO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ПЕРЕДАЧА ДАННЫХ.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Реализована всюду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-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Inmarsat , Iridium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и другие спутниковые системы на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LEO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и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GSO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ru-RU" sz="2000" b="1" dirty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ШИРОКОПОЛОСНЫЙ ДОСТУП В </a:t>
            </a:r>
            <a:r>
              <a:rPr lang="en-US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INTERNET</a:t>
            </a: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. 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Может быть везде, кроме заставы Нагурская, метеостанции на острове </a:t>
            </a:r>
            <a:r>
              <a:rPr lang="ru-RU" sz="2000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Хейса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и на участке Северного морского пути менее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150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миль. </a:t>
            </a: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2000"/>
              </a:lnSpc>
              <a:buFont typeface="Arial" charset="0"/>
              <a:buNone/>
            </a:pPr>
            <a:r>
              <a:rPr lang="ru-RU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ОБМЕН ДАННЫМИ ДИСТАНЦИОННОГО ЗОНДИРОВАНИЯ. </a:t>
            </a:r>
            <a:r>
              <a:rPr lang="ru-RU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В Арктике представлен спутниковой системой «Гонец». Потенциал – </a:t>
            </a: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хороший.</a:t>
            </a:r>
            <a:endParaRPr lang="ru-RU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-кснк-06">
  <a:themeElements>
    <a:clrScheme name="шаблон-кснк-0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-кснк-06">
      <a:majorFont>
        <a:latin typeface="Arial Black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-кснк-0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-кснк-0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-кснк-0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-кснк-0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-кснк-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-кснк-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-кснк-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макет1-программа</Template>
  <TotalTime>9375</TotalTime>
  <Words>2420</Words>
  <Application>Microsoft Office PowerPoint</Application>
  <PresentationFormat>Лист A4 (210x297 мм)</PresentationFormat>
  <Paragraphs>520</Paragraphs>
  <Slides>27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шаблон-кснк-06</vt:lpstr>
      <vt:lpstr>Слайд 1</vt:lpstr>
      <vt:lpstr>Слайд 2</vt:lpstr>
      <vt:lpstr>АРХИТЕКТУРА АРКТИЧЕСКОЙ СИСТЕМЫ СВЯЗИ И ВЕЩАНИЯ</vt:lpstr>
      <vt:lpstr>ФИЗИЧЕСКАЯ КАРТА АРКТИКИ</vt:lpstr>
      <vt:lpstr>Слайд 5</vt:lpstr>
      <vt:lpstr>Слайд 6</vt:lpstr>
      <vt:lpstr>ЗОНА УСТОЙЧИВОЙ СВЯЗИ С ГЕОСТАЦИОНАРНЫХ КА (угол места 5º) </vt:lpstr>
      <vt:lpstr>Слайд 8</vt:lpstr>
      <vt:lpstr>УСЛУГИ  СВЯЗИ  В  АРКТИЧЕСКОМ  РЕГИОНЕ</vt:lpstr>
      <vt:lpstr>Слайд 10</vt:lpstr>
      <vt:lpstr>Слайд 11</vt:lpstr>
      <vt:lpstr>Слайд 12</vt:lpstr>
      <vt:lpstr>Слайд 13</vt:lpstr>
      <vt:lpstr>Слайд 14</vt:lpstr>
      <vt:lpstr>Слайд 15</vt:lpstr>
      <vt:lpstr>ГАРАНТИРОВАННЫЕ УГЛЫ ВОЗВЫШЕНИЯ ЗЕМНЫХ СТАНЦИЙ  ДЛЯ ОРБИТЫ ТИПА «ТУНДРА».</vt:lpstr>
      <vt:lpstr>Слайд 17</vt:lpstr>
      <vt:lpstr>Слайд 18</vt:lpstr>
      <vt:lpstr>Слайд 19</vt:lpstr>
      <vt:lpstr>КОСМИЧЕСКИЙ АППАРАТ</vt:lpstr>
      <vt:lpstr>Слайд 21</vt:lpstr>
      <vt:lpstr>Слайд 22</vt:lpstr>
      <vt:lpstr>СПУТНИК: АНАЛОГИЧЕН СПУТНИКУ СИСТЕМЫ ТИПА «ТУНДРА»</vt:lpstr>
      <vt:lpstr>Слайд 24</vt:lpstr>
      <vt:lpstr>Слайд 25</vt:lpstr>
      <vt:lpstr>Слайд 26</vt:lpstr>
      <vt:lpstr>Слайд 27</vt:lpstr>
    </vt:vector>
  </TitlesOfParts>
  <Company>gascom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СПУТНИКОВОЙ ГРУППИРОВКИ ОАО "ГАЗКОМ" </dc:title>
  <dc:creator>fedorovv</dc:creator>
  <cp:lastModifiedBy>Крылов Александр Михайлович</cp:lastModifiedBy>
  <cp:revision>595</cp:revision>
  <cp:lastPrinted>2013-09-30T15:01:02Z</cp:lastPrinted>
  <dcterms:created xsi:type="dcterms:W3CDTF">2004-08-30T12:52:38Z</dcterms:created>
  <dcterms:modified xsi:type="dcterms:W3CDTF">2015-03-18T12:57:26Z</dcterms:modified>
</cp:coreProperties>
</file>