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60" r:id="rId1"/>
  </p:sldMasterIdLst>
  <p:notesMasterIdLst>
    <p:notesMasterId r:id="rId43"/>
  </p:notesMasterIdLst>
  <p:sldIdLst>
    <p:sldId id="257" r:id="rId2"/>
    <p:sldId id="334" r:id="rId3"/>
    <p:sldId id="328" r:id="rId4"/>
    <p:sldId id="341" r:id="rId5"/>
    <p:sldId id="343" r:id="rId6"/>
    <p:sldId id="378" r:id="rId7"/>
    <p:sldId id="322" r:id="rId8"/>
    <p:sldId id="329" r:id="rId9"/>
    <p:sldId id="373" r:id="rId10"/>
    <p:sldId id="348" r:id="rId11"/>
    <p:sldId id="367" r:id="rId12"/>
    <p:sldId id="344" r:id="rId13"/>
    <p:sldId id="332" r:id="rId14"/>
    <p:sldId id="375" r:id="rId15"/>
    <p:sldId id="350" r:id="rId16"/>
    <p:sldId id="320" r:id="rId17"/>
    <p:sldId id="357" r:id="rId18"/>
    <p:sldId id="345" r:id="rId19"/>
    <p:sldId id="335" r:id="rId20"/>
    <p:sldId id="364" r:id="rId21"/>
    <p:sldId id="351" r:id="rId22"/>
    <p:sldId id="354" r:id="rId23"/>
    <p:sldId id="352" r:id="rId24"/>
    <p:sldId id="339" r:id="rId25"/>
    <p:sldId id="355" r:id="rId26"/>
    <p:sldId id="369" r:id="rId27"/>
    <p:sldId id="333" r:id="rId28"/>
    <p:sldId id="358" r:id="rId29"/>
    <p:sldId id="359" r:id="rId30"/>
    <p:sldId id="346" r:id="rId31"/>
    <p:sldId id="377" r:id="rId32"/>
    <p:sldId id="342" r:id="rId33"/>
    <p:sldId id="370" r:id="rId34"/>
    <p:sldId id="371" r:id="rId35"/>
    <p:sldId id="347" r:id="rId36"/>
    <p:sldId id="363" r:id="rId37"/>
    <p:sldId id="379" r:id="rId38"/>
    <p:sldId id="372" r:id="rId39"/>
    <p:sldId id="338" r:id="rId40"/>
    <p:sldId id="374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14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329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___WRK\____BASE\&#1057;&#1090;&#1072;&#1090;&#1080;&#1089;&#1090;&#1080;&#1095;&#1077;&#1089;&#1082;&#1080;&#1081;%20&#1089;&#1073;&#1086;&#1088;&#1085;&#1080;&#1082;\&#1058;&#1077;&#1082;&#1091;&#1097;&#1080;&#1081;%20&#1086;&#1090;&#1095;&#1077;&#1090;.xlsb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D:\___WRK\____BASE\&#1041;&#1102;&#1076;&#1078;&#1077;&#1090;&#1099;%20&#1056;&#1060;\&#1041;&#1102;&#1076;&#1078;&#1077;&#1090;&#1099;-&#1082;&#1086;&#1089;&#1084;&#1086;&#1089;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___WRK\____BASE\&#1057;&#1090;&#1072;&#1090;&#1080;&#1089;&#1090;&#1080;&#1095;&#1077;&#1089;&#1082;&#1080;&#1081;%20&#1089;&#1073;&#1086;&#1088;&#1085;&#1080;&#1082;\&#1058;&#1077;&#1082;&#1091;&#1097;&#1080;&#1081;%20&#1086;&#1090;&#1095;&#1077;&#1090;.xlsb" TargetMode="External"/><Relationship Id="rId1" Type="http://schemas.openxmlformats.org/officeDocument/2006/relationships/image" Target="../media/image2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___WRK\____BASE\&#1057;&#1090;&#1072;&#1090;&#1080;&#1089;&#1090;&#1080;&#1095;&#1077;&#1089;&#1082;&#1080;&#1081;%20&#1089;&#1073;&#1086;&#1088;&#1085;&#1080;&#1082;\&#1058;&#1077;&#1082;&#1091;&#1097;&#1080;&#1081;%20&#1086;&#1090;&#1095;&#1077;&#1090;.xlsb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___WRK\____BASE\START-tab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___WRK\____BASE\START-tab.xlsb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D:\___WRK\____BASE\START-tab.xlsb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___WRK\____BASE\&#1057;&#1090;&#1072;&#1090;&#1080;&#1089;&#1090;&#1080;&#1095;&#1077;&#1089;&#1082;&#1080;&#1081;%20&#1089;&#1073;&#1086;&#1088;&#1085;&#1080;&#1082;\&#1058;&#1077;&#1082;&#1091;&#1097;&#1080;&#1081;%20&#1086;&#1090;&#1095;&#1077;&#1090;.xlsb" TargetMode="External"/><Relationship Id="rId1" Type="http://schemas.openxmlformats.org/officeDocument/2006/relationships/image" Target="../media/image7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___WRK\____BASE\&#1041;&#1102;&#1076;&#1078;&#1077;&#1090;&#1099;%20&#1056;&#1060;\&#1041;&#1102;&#1076;&#1078;&#1077;&#1090;&#1099;-&#1082;&#1086;&#1089;&#1084;&#1086;&#1089;.xlsm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___WRK\____BASE\&#1057;&#1090;&#1072;&#1090;&#1080;&#1089;&#1090;&#1080;&#1095;&#1077;&#1089;&#1082;&#1080;&#1081;%20&#1089;&#1073;&#1086;&#1088;&#1085;&#1080;&#1082;\&#1058;&#1077;&#1082;&#1091;&#1097;&#1080;&#1081;%20&#1086;&#1090;&#1095;&#1077;&#1090;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effectLst/>
              </a:rPr>
              <a:t>Число успешных запусков, 1957-2023</a:t>
            </a:r>
            <a:endParaRPr lang="ru-RU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ГР_Ст!$B$1</c:f>
              <c:strCache>
                <c:ptCount val="1"/>
                <c:pt idx="0">
                  <c:v>Мир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0.14166666666666669"/>
                  <c:y val="-0.144949287722624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59-4E45-BFB4-5C306A7E3390}"/>
                </c:ext>
              </c:extLst>
            </c:dLbl>
            <c:dLbl>
              <c:idx val="27"/>
              <c:layout>
                <c:manualLayout>
                  <c:x val="-0.23055555555555557"/>
                  <c:y val="-7.68656371462795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59-4E45-BFB4-5C306A7E3390}"/>
                </c:ext>
              </c:extLst>
            </c:dLbl>
            <c:dLbl>
              <c:idx val="48"/>
              <c:layout>
                <c:manualLayout>
                  <c:x val="5.5429863521944664E-2"/>
                  <c:y val="-2.29575621780491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459-4E45-BFB4-5C306A7E3390}"/>
                </c:ext>
              </c:extLst>
            </c:dLbl>
            <c:dLbl>
              <c:idx val="64"/>
              <c:layout>
                <c:manualLayout>
                  <c:x val="-0.17499999999999999"/>
                  <c:y val="-9.42170370197057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459-4E45-BFB4-5C306A7E339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ГР_Ст!$A$2:$A$68</c:f>
              <c:numCache>
                <c:formatCode>General</c:formatCod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numCache>
            </c:numRef>
          </c:cat>
          <c:val>
            <c:numRef>
              <c:f>ГР_Ст!$B$2:$B$68</c:f>
              <c:numCache>
                <c:formatCode>General</c:formatCode>
                <c:ptCount val="67"/>
                <c:pt idx="0">
                  <c:v>2</c:v>
                </c:pt>
                <c:pt idx="1">
                  <c:v>8</c:v>
                </c:pt>
                <c:pt idx="2">
                  <c:v>14</c:v>
                </c:pt>
                <c:pt idx="3">
                  <c:v>19</c:v>
                </c:pt>
                <c:pt idx="4">
                  <c:v>35</c:v>
                </c:pt>
                <c:pt idx="5">
                  <c:v>72</c:v>
                </c:pt>
                <c:pt idx="6">
                  <c:v>55</c:v>
                </c:pt>
                <c:pt idx="7">
                  <c:v>87</c:v>
                </c:pt>
                <c:pt idx="8">
                  <c:v>112</c:v>
                </c:pt>
                <c:pt idx="9">
                  <c:v>118</c:v>
                </c:pt>
                <c:pt idx="10">
                  <c:v>127</c:v>
                </c:pt>
                <c:pt idx="11">
                  <c:v>119</c:v>
                </c:pt>
                <c:pt idx="12">
                  <c:v>110</c:v>
                </c:pt>
                <c:pt idx="13">
                  <c:v>114</c:v>
                </c:pt>
                <c:pt idx="14">
                  <c:v>120</c:v>
                </c:pt>
                <c:pt idx="15">
                  <c:v>106</c:v>
                </c:pt>
                <c:pt idx="16">
                  <c:v>109</c:v>
                </c:pt>
                <c:pt idx="17">
                  <c:v>106</c:v>
                </c:pt>
                <c:pt idx="18">
                  <c:v>125</c:v>
                </c:pt>
                <c:pt idx="19">
                  <c:v>128</c:v>
                </c:pt>
                <c:pt idx="20">
                  <c:v>124</c:v>
                </c:pt>
                <c:pt idx="21">
                  <c:v>124</c:v>
                </c:pt>
                <c:pt idx="22">
                  <c:v>106</c:v>
                </c:pt>
                <c:pt idx="23">
                  <c:v>105</c:v>
                </c:pt>
                <c:pt idx="24">
                  <c:v>123</c:v>
                </c:pt>
                <c:pt idx="25">
                  <c:v>121</c:v>
                </c:pt>
                <c:pt idx="26">
                  <c:v>127</c:v>
                </c:pt>
                <c:pt idx="27">
                  <c:v>129</c:v>
                </c:pt>
                <c:pt idx="28">
                  <c:v>121</c:v>
                </c:pt>
                <c:pt idx="29">
                  <c:v>103</c:v>
                </c:pt>
                <c:pt idx="30">
                  <c:v>110</c:v>
                </c:pt>
                <c:pt idx="31">
                  <c:v>116</c:v>
                </c:pt>
                <c:pt idx="32">
                  <c:v>101</c:v>
                </c:pt>
                <c:pt idx="33">
                  <c:v>116</c:v>
                </c:pt>
                <c:pt idx="34">
                  <c:v>88</c:v>
                </c:pt>
                <c:pt idx="35">
                  <c:v>95</c:v>
                </c:pt>
                <c:pt idx="36">
                  <c:v>79</c:v>
                </c:pt>
                <c:pt idx="37">
                  <c:v>89</c:v>
                </c:pt>
                <c:pt idx="38">
                  <c:v>74</c:v>
                </c:pt>
                <c:pt idx="39">
                  <c:v>73</c:v>
                </c:pt>
                <c:pt idx="40">
                  <c:v>86</c:v>
                </c:pt>
                <c:pt idx="41">
                  <c:v>77</c:v>
                </c:pt>
                <c:pt idx="42">
                  <c:v>73</c:v>
                </c:pt>
                <c:pt idx="43">
                  <c:v>82</c:v>
                </c:pt>
                <c:pt idx="44">
                  <c:v>58</c:v>
                </c:pt>
                <c:pt idx="45">
                  <c:v>62</c:v>
                </c:pt>
                <c:pt idx="46">
                  <c:v>61</c:v>
                </c:pt>
                <c:pt idx="47">
                  <c:v>53</c:v>
                </c:pt>
                <c:pt idx="48">
                  <c:v>52</c:v>
                </c:pt>
                <c:pt idx="49">
                  <c:v>63</c:v>
                </c:pt>
                <c:pt idx="50">
                  <c:v>65</c:v>
                </c:pt>
                <c:pt idx="51">
                  <c:v>67</c:v>
                </c:pt>
                <c:pt idx="52">
                  <c:v>75</c:v>
                </c:pt>
                <c:pt idx="53">
                  <c:v>70</c:v>
                </c:pt>
                <c:pt idx="54">
                  <c:v>80</c:v>
                </c:pt>
                <c:pt idx="55">
                  <c:v>75</c:v>
                </c:pt>
                <c:pt idx="56">
                  <c:v>78</c:v>
                </c:pt>
                <c:pt idx="57">
                  <c:v>90</c:v>
                </c:pt>
                <c:pt idx="58">
                  <c:v>84</c:v>
                </c:pt>
                <c:pt idx="59">
                  <c:v>83</c:v>
                </c:pt>
                <c:pt idx="60">
                  <c:v>86</c:v>
                </c:pt>
                <c:pt idx="61">
                  <c:v>112</c:v>
                </c:pt>
                <c:pt idx="62">
                  <c:v>97</c:v>
                </c:pt>
                <c:pt idx="63">
                  <c:v>104</c:v>
                </c:pt>
                <c:pt idx="64">
                  <c:v>124</c:v>
                </c:pt>
                <c:pt idx="65">
                  <c:v>179</c:v>
                </c:pt>
                <c:pt idx="66">
                  <c:v>192.26666666666668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59-4E45-BFB4-5C306A7E3390}"/>
            </c:ext>
          </c:extLst>
        </c:ser>
        <c:ser>
          <c:idx val="2"/>
          <c:order val="1"/>
          <c:tx>
            <c:strRef>
              <c:f>ГР_Ст!$C$1</c:f>
              <c:strCache>
                <c:ptCount val="1"/>
                <c:pt idx="0">
                  <c:v>RU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ГР_Ст!$A$2:$A$68</c:f>
              <c:numCache>
                <c:formatCode>General</c:formatCod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numCache>
            </c:numRef>
          </c:cat>
          <c:val>
            <c:numRef>
              <c:f>ГР_Ст!$C$2:$C$68</c:f>
              <c:numCache>
                <c:formatCode>General</c:formatCode>
                <c:ptCount val="6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20</c:v>
                </c:pt>
                <c:pt idx="6">
                  <c:v>17</c:v>
                </c:pt>
                <c:pt idx="7">
                  <c:v>30</c:v>
                </c:pt>
                <c:pt idx="8">
                  <c:v>48</c:v>
                </c:pt>
                <c:pt idx="9">
                  <c:v>44</c:v>
                </c:pt>
                <c:pt idx="10">
                  <c:v>66</c:v>
                </c:pt>
                <c:pt idx="11">
                  <c:v>74</c:v>
                </c:pt>
                <c:pt idx="12">
                  <c:v>70</c:v>
                </c:pt>
                <c:pt idx="13">
                  <c:v>81</c:v>
                </c:pt>
                <c:pt idx="14">
                  <c:v>83</c:v>
                </c:pt>
                <c:pt idx="15">
                  <c:v>74</c:v>
                </c:pt>
                <c:pt idx="16">
                  <c:v>86</c:v>
                </c:pt>
                <c:pt idx="17">
                  <c:v>81</c:v>
                </c:pt>
                <c:pt idx="18">
                  <c:v>89</c:v>
                </c:pt>
                <c:pt idx="19">
                  <c:v>99</c:v>
                </c:pt>
                <c:pt idx="20">
                  <c:v>98</c:v>
                </c:pt>
                <c:pt idx="21">
                  <c:v>88</c:v>
                </c:pt>
                <c:pt idx="22">
                  <c:v>87</c:v>
                </c:pt>
                <c:pt idx="23">
                  <c:v>89</c:v>
                </c:pt>
                <c:pt idx="24">
                  <c:v>98</c:v>
                </c:pt>
                <c:pt idx="25">
                  <c:v>101</c:v>
                </c:pt>
                <c:pt idx="26">
                  <c:v>98</c:v>
                </c:pt>
                <c:pt idx="27">
                  <c:v>97</c:v>
                </c:pt>
                <c:pt idx="28">
                  <c:v>98</c:v>
                </c:pt>
                <c:pt idx="29">
                  <c:v>91</c:v>
                </c:pt>
                <c:pt idx="30">
                  <c:v>95</c:v>
                </c:pt>
                <c:pt idx="31">
                  <c:v>90</c:v>
                </c:pt>
                <c:pt idx="32">
                  <c:v>74</c:v>
                </c:pt>
                <c:pt idx="33">
                  <c:v>75</c:v>
                </c:pt>
                <c:pt idx="34">
                  <c:v>59</c:v>
                </c:pt>
                <c:pt idx="35">
                  <c:v>54</c:v>
                </c:pt>
                <c:pt idx="36">
                  <c:v>47</c:v>
                </c:pt>
                <c:pt idx="37">
                  <c:v>48</c:v>
                </c:pt>
                <c:pt idx="38">
                  <c:v>32</c:v>
                </c:pt>
                <c:pt idx="39">
                  <c:v>25</c:v>
                </c:pt>
                <c:pt idx="40">
                  <c:v>28</c:v>
                </c:pt>
                <c:pt idx="41">
                  <c:v>24</c:v>
                </c:pt>
                <c:pt idx="42">
                  <c:v>28</c:v>
                </c:pt>
                <c:pt idx="43">
                  <c:v>37</c:v>
                </c:pt>
                <c:pt idx="44">
                  <c:v>25</c:v>
                </c:pt>
                <c:pt idx="45">
                  <c:v>25</c:v>
                </c:pt>
                <c:pt idx="46">
                  <c:v>24</c:v>
                </c:pt>
                <c:pt idx="47">
                  <c:v>25</c:v>
                </c:pt>
                <c:pt idx="48">
                  <c:v>27</c:v>
                </c:pt>
                <c:pt idx="49">
                  <c:v>29</c:v>
                </c:pt>
                <c:pt idx="50">
                  <c:v>25</c:v>
                </c:pt>
                <c:pt idx="51">
                  <c:v>32</c:v>
                </c:pt>
                <c:pt idx="52">
                  <c:v>33</c:v>
                </c:pt>
                <c:pt idx="53">
                  <c:v>30</c:v>
                </c:pt>
                <c:pt idx="54">
                  <c:v>31</c:v>
                </c:pt>
                <c:pt idx="55">
                  <c:v>27</c:v>
                </c:pt>
                <c:pt idx="56">
                  <c:v>31</c:v>
                </c:pt>
                <c:pt idx="57">
                  <c:v>32</c:v>
                </c:pt>
                <c:pt idx="58">
                  <c:v>25</c:v>
                </c:pt>
                <c:pt idx="59">
                  <c:v>16</c:v>
                </c:pt>
                <c:pt idx="60">
                  <c:v>18</c:v>
                </c:pt>
                <c:pt idx="61">
                  <c:v>16</c:v>
                </c:pt>
                <c:pt idx="62">
                  <c:v>22</c:v>
                </c:pt>
                <c:pt idx="63">
                  <c:v>15</c:v>
                </c:pt>
                <c:pt idx="64">
                  <c:v>22</c:v>
                </c:pt>
                <c:pt idx="65">
                  <c:v>21</c:v>
                </c:pt>
                <c:pt idx="66">
                  <c:v>16.022222222222222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59-4E45-BFB4-5C306A7E3390}"/>
            </c:ext>
          </c:extLst>
        </c:ser>
        <c:ser>
          <c:idx val="3"/>
          <c:order val="2"/>
          <c:tx>
            <c:strRef>
              <c:f>ГР_Ст!$D$1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ГР_Ст!$A$2:$A$68</c:f>
              <c:numCache>
                <c:formatCode>General</c:formatCod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numCache>
            </c:numRef>
          </c:cat>
          <c:val>
            <c:numRef>
              <c:f>ГР_Ст!$D$2:$D$68</c:f>
              <c:numCache>
                <c:formatCode>General</c:formatCode>
                <c:ptCount val="67"/>
                <c:pt idx="0">
                  <c:v>0</c:v>
                </c:pt>
                <c:pt idx="1">
                  <c:v>7</c:v>
                </c:pt>
                <c:pt idx="2">
                  <c:v>11</c:v>
                </c:pt>
                <c:pt idx="3">
                  <c:v>16</c:v>
                </c:pt>
                <c:pt idx="4">
                  <c:v>29</c:v>
                </c:pt>
                <c:pt idx="5">
                  <c:v>52</c:v>
                </c:pt>
                <c:pt idx="6">
                  <c:v>38</c:v>
                </c:pt>
                <c:pt idx="7">
                  <c:v>57</c:v>
                </c:pt>
                <c:pt idx="8">
                  <c:v>63</c:v>
                </c:pt>
                <c:pt idx="9">
                  <c:v>73</c:v>
                </c:pt>
                <c:pt idx="10">
                  <c:v>58</c:v>
                </c:pt>
                <c:pt idx="11">
                  <c:v>45</c:v>
                </c:pt>
                <c:pt idx="12">
                  <c:v>40</c:v>
                </c:pt>
                <c:pt idx="13">
                  <c:v>29</c:v>
                </c:pt>
                <c:pt idx="14">
                  <c:v>32</c:v>
                </c:pt>
                <c:pt idx="15">
                  <c:v>31</c:v>
                </c:pt>
                <c:pt idx="16">
                  <c:v>23</c:v>
                </c:pt>
                <c:pt idx="17">
                  <c:v>24</c:v>
                </c:pt>
                <c:pt idx="18">
                  <c:v>28</c:v>
                </c:pt>
                <c:pt idx="19">
                  <c:v>26</c:v>
                </c:pt>
                <c:pt idx="20">
                  <c:v>24</c:v>
                </c:pt>
                <c:pt idx="21">
                  <c:v>32</c:v>
                </c:pt>
                <c:pt idx="22">
                  <c:v>16</c:v>
                </c:pt>
                <c:pt idx="23">
                  <c:v>13</c:v>
                </c:pt>
                <c:pt idx="24">
                  <c:v>18</c:v>
                </c:pt>
                <c:pt idx="25">
                  <c:v>18</c:v>
                </c:pt>
                <c:pt idx="26">
                  <c:v>22</c:v>
                </c:pt>
                <c:pt idx="27">
                  <c:v>22</c:v>
                </c:pt>
                <c:pt idx="28">
                  <c:v>17</c:v>
                </c:pt>
                <c:pt idx="29">
                  <c:v>6</c:v>
                </c:pt>
                <c:pt idx="30">
                  <c:v>8</c:v>
                </c:pt>
                <c:pt idx="31">
                  <c:v>12</c:v>
                </c:pt>
                <c:pt idx="32">
                  <c:v>18</c:v>
                </c:pt>
                <c:pt idx="33">
                  <c:v>27</c:v>
                </c:pt>
                <c:pt idx="34">
                  <c:v>18</c:v>
                </c:pt>
                <c:pt idx="35">
                  <c:v>28</c:v>
                </c:pt>
                <c:pt idx="36">
                  <c:v>23</c:v>
                </c:pt>
                <c:pt idx="37">
                  <c:v>26</c:v>
                </c:pt>
                <c:pt idx="38">
                  <c:v>27</c:v>
                </c:pt>
                <c:pt idx="39">
                  <c:v>33</c:v>
                </c:pt>
                <c:pt idx="40">
                  <c:v>37</c:v>
                </c:pt>
                <c:pt idx="41">
                  <c:v>34</c:v>
                </c:pt>
                <c:pt idx="42">
                  <c:v>30</c:v>
                </c:pt>
                <c:pt idx="43">
                  <c:v>28</c:v>
                </c:pt>
                <c:pt idx="44">
                  <c:v>21</c:v>
                </c:pt>
                <c:pt idx="45">
                  <c:v>17</c:v>
                </c:pt>
                <c:pt idx="46">
                  <c:v>23</c:v>
                </c:pt>
                <c:pt idx="47">
                  <c:v>16</c:v>
                </c:pt>
                <c:pt idx="48">
                  <c:v>12</c:v>
                </c:pt>
                <c:pt idx="49">
                  <c:v>17</c:v>
                </c:pt>
                <c:pt idx="50">
                  <c:v>18</c:v>
                </c:pt>
                <c:pt idx="51">
                  <c:v>14</c:v>
                </c:pt>
                <c:pt idx="52">
                  <c:v>23</c:v>
                </c:pt>
                <c:pt idx="53">
                  <c:v>15</c:v>
                </c:pt>
                <c:pt idx="54">
                  <c:v>17</c:v>
                </c:pt>
                <c:pt idx="55">
                  <c:v>13</c:v>
                </c:pt>
                <c:pt idx="56">
                  <c:v>19</c:v>
                </c:pt>
                <c:pt idx="57">
                  <c:v>22</c:v>
                </c:pt>
                <c:pt idx="58">
                  <c:v>18</c:v>
                </c:pt>
                <c:pt idx="59">
                  <c:v>22</c:v>
                </c:pt>
                <c:pt idx="60">
                  <c:v>29</c:v>
                </c:pt>
                <c:pt idx="61">
                  <c:v>34</c:v>
                </c:pt>
                <c:pt idx="62">
                  <c:v>27</c:v>
                </c:pt>
                <c:pt idx="63">
                  <c:v>40</c:v>
                </c:pt>
                <c:pt idx="64">
                  <c:v>45</c:v>
                </c:pt>
                <c:pt idx="65">
                  <c:v>85</c:v>
                </c:pt>
                <c:pt idx="66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59-4E45-BFB4-5C306A7E3390}"/>
            </c:ext>
          </c:extLst>
        </c:ser>
        <c:ser>
          <c:idx val="4"/>
          <c:order val="3"/>
          <c:tx>
            <c:strRef>
              <c:f>ГР_Ст!$E$1</c:f>
              <c:strCache>
                <c:ptCount val="1"/>
                <c:pt idx="0">
                  <c:v>CN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ГР_Ст!$A$2:$A$68</c:f>
              <c:numCache>
                <c:formatCode>General</c:formatCod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numCache>
            </c:numRef>
          </c:cat>
          <c:val>
            <c:numRef>
              <c:f>ГР_Ст!$E$2:$E$68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2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3</c:v>
                </c:pt>
                <c:pt idx="28">
                  <c:v>1</c:v>
                </c:pt>
                <c:pt idx="29">
                  <c:v>2</c:v>
                </c:pt>
                <c:pt idx="30">
                  <c:v>2</c:v>
                </c:pt>
                <c:pt idx="31">
                  <c:v>4</c:v>
                </c:pt>
                <c:pt idx="32">
                  <c:v>0</c:v>
                </c:pt>
                <c:pt idx="33">
                  <c:v>5</c:v>
                </c:pt>
                <c:pt idx="34">
                  <c:v>1</c:v>
                </c:pt>
                <c:pt idx="35">
                  <c:v>4</c:v>
                </c:pt>
                <c:pt idx="36">
                  <c:v>1</c:v>
                </c:pt>
                <c:pt idx="37">
                  <c:v>5</c:v>
                </c:pt>
                <c:pt idx="38">
                  <c:v>2</c:v>
                </c:pt>
                <c:pt idx="39">
                  <c:v>3</c:v>
                </c:pt>
                <c:pt idx="40">
                  <c:v>6</c:v>
                </c:pt>
                <c:pt idx="41">
                  <c:v>6</c:v>
                </c:pt>
                <c:pt idx="42">
                  <c:v>4</c:v>
                </c:pt>
                <c:pt idx="43">
                  <c:v>5</c:v>
                </c:pt>
                <c:pt idx="44">
                  <c:v>1</c:v>
                </c:pt>
                <c:pt idx="45">
                  <c:v>4</c:v>
                </c:pt>
                <c:pt idx="46">
                  <c:v>6</c:v>
                </c:pt>
                <c:pt idx="47">
                  <c:v>8</c:v>
                </c:pt>
                <c:pt idx="48">
                  <c:v>5</c:v>
                </c:pt>
                <c:pt idx="49">
                  <c:v>6</c:v>
                </c:pt>
                <c:pt idx="50">
                  <c:v>10</c:v>
                </c:pt>
                <c:pt idx="51">
                  <c:v>11</c:v>
                </c:pt>
                <c:pt idx="52">
                  <c:v>6</c:v>
                </c:pt>
                <c:pt idx="53">
                  <c:v>15</c:v>
                </c:pt>
                <c:pt idx="54">
                  <c:v>18</c:v>
                </c:pt>
                <c:pt idx="55">
                  <c:v>19</c:v>
                </c:pt>
                <c:pt idx="56">
                  <c:v>14</c:v>
                </c:pt>
                <c:pt idx="57">
                  <c:v>16</c:v>
                </c:pt>
                <c:pt idx="58">
                  <c:v>19</c:v>
                </c:pt>
                <c:pt idx="59">
                  <c:v>21</c:v>
                </c:pt>
                <c:pt idx="60">
                  <c:v>17</c:v>
                </c:pt>
                <c:pt idx="61">
                  <c:v>38</c:v>
                </c:pt>
                <c:pt idx="62">
                  <c:v>32</c:v>
                </c:pt>
                <c:pt idx="63">
                  <c:v>35</c:v>
                </c:pt>
                <c:pt idx="64">
                  <c:v>48</c:v>
                </c:pt>
                <c:pt idx="65">
                  <c:v>62</c:v>
                </c:pt>
                <c:pt idx="66">
                  <c:v>56.077777777777783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459-4E45-BFB4-5C306A7E3390}"/>
            </c:ext>
          </c:extLst>
        </c:ser>
        <c:ser>
          <c:idx val="0"/>
          <c:order val="4"/>
          <c:tx>
            <c:strRef>
              <c:f>ГР_Ст!$F$1</c:f>
              <c:strCache>
                <c:ptCount val="1"/>
                <c:pt idx="0">
                  <c:v>Др.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ГР_Ст!$A$2:$A$68</c:f>
              <c:numCache>
                <c:formatCode>General</c:formatCod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numCache>
            </c:numRef>
          </c:cat>
          <c:val>
            <c:numRef>
              <c:f>ГР_Ст!$F$2:$F$68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1</c:v>
                </c:pt>
                <c:pt idx="26">
                  <c:v>4</c:v>
                </c:pt>
                <c:pt idx="27">
                  <c:v>3</c:v>
                </c:pt>
                <c:pt idx="28">
                  <c:v>2</c:v>
                </c:pt>
                <c:pt idx="29">
                  <c:v>2</c:v>
                </c:pt>
                <c:pt idx="30">
                  <c:v>3</c:v>
                </c:pt>
                <c:pt idx="31">
                  <c:v>3</c:v>
                </c:pt>
                <c:pt idx="32">
                  <c:v>2</c:v>
                </c:pt>
                <c:pt idx="33">
                  <c:v>4</c:v>
                </c:pt>
                <c:pt idx="34">
                  <c:v>2</c:v>
                </c:pt>
                <c:pt idx="35">
                  <c:v>2</c:v>
                </c:pt>
                <c:pt idx="36">
                  <c:v>1</c:v>
                </c:pt>
                <c:pt idx="37">
                  <c:v>4</c:v>
                </c:pt>
                <c:pt idx="38">
                  <c:v>2</c:v>
                </c:pt>
                <c:pt idx="39">
                  <c:v>2</c:v>
                </c:pt>
                <c:pt idx="40">
                  <c:v>3</c:v>
                </c:pt>
                <c:pt idx="41">
                  <c:v>2</c:v>
                </c:pt>
                <c:pt idx="42">
                  <c:v>1</c:v>
                </c:pt>
                <c:pt idx="43">
                  <c:v>0</c:v>
                </c:pt>
                <c:pt idx="44">
                  <c:v>3</c:v>
                </c:pt>
                <c:pt idx="45">
                  <c:v>5</c:v>
                </c:pt>
                <c:pt idx="46">
                  <c:v>4</c:v>
                </c:pt>
                <c:pt idx="47">
                  <c:v>1</c:v>
                </c:pt>
                <c:pt idx="48">
                  <c:v>3</c:v>
                </c:pt>
                <c:pt idx="49">
                  <c:v>6</c:v>
                </c:pt>
                <c:pt idx="50">
                  <c:v>6</c:v>
                </c:pt>
                <c:pt idx="51">
                  <c:v>4</c:v>
                </c:pt>
                <c:pt idx="52">
                  <c:v>6</c:v>
                </c:pt>
                <c:pt idx="53">
                  <c:v>4</c:v>
                </c:pt>
                <c:pt idx="54">
                  <c:v>7</c:v>
                </c:pt>
                <c:pt idx="55">
                  <c:v>6</c:v>
                </c:pt>
                <c:pt idx="56">
                  <c:v>7</c:v>
                </c:pt>
                <c:pt idx="57">
                  <c:v>9</c:v>
                </c:pt>
                <c:pt idx="58">
                  <c:v>10</c:v>
                </c:pt>
                <c:pt idx="59">
                  <c:v>13</c:v>
                </c:pt>
                <c:pt idx="60">
                  <c:v>11</c:v>
                </c:pt>
                <c:pt idx="61">
                  <c:v>13</c:v>
                </c:pt>
                <c:pt idx="62">
                  <c:v>8</c:v>
                </c:pt>
                <c:pt idx="63">
                  <c:v>8</c:v>
                </c:pt>
                <c:pt idx="64">
                  <c:v>3</c:v>
                </c:pt>
                <c:pt idx="65">
                  <c:v>6</c:v>
                </c:pt>
                <c:pt idx="6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459-4E45-BFB4-5C306A7E3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9732240"/>
        <c:axId val="559743472"/>
      </c:lineChart>
      <c:catAx>
        <c:axId val="55973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9743472"/>
        <c:crosses val="autoZero"/>
        <c:auto val="1"/>
        <c:lblAlgn val="ctr"/>
        <c:lblOffset val="100"/>
        <c:noMultiLvlLbl val="0"/>
      </c:catAx>
      <c:valAx>
        <c:axId val="55974347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9732240"/>
        <c:crosses val="autoZero"/>
        <c:crossBetween val="between"/>
      </c:valAx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effectLst/>
              </a:rPr>
              <a:t>Финансирование космическая деятельности России</a:t>
            </a:r>
            <a:endParaRPr lang="ru-RU" sz="1400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св2!$G$10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005005005005005E-3"/>
                  <c:y val="-2.1929824561403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A50-43F0-B5B1-5E745FA0E055}"/>
                </c:ext>
              </c:extLst>
            </c:dLbl>
            <c:dLbl>
              <c:idx val="4"/>
              <c:layout>
                <c:manualLayout>
                  <c:x val="-3.0585788367615597E-17"/>
                  <c:y val="-2.68031189083821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A50-43F0-B5B1-5E745FA0E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508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forward val="10"/>
            <c:dispRSqr val="0"/>
            <c:dispEq val="1"/>
            <c:trendlineLbl>
              <c:layout>
                <c:manualLayout>
                  <c:x val="2.9391070860887134E-2"/>
                  <c:y val="-6.428297340025479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cat>
            <c:numRef>
              <c:f>св2!$F$11:$F$28</c:f>
              <c:numCache>
                <c:formatCode>General</c:formatCode>
                <c:ptCount val="1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</c:numCache>
            </c:numRef>
          </c:cat>
          <c:val>
            <c:numRef>
              <c:f>св2!$G$11:$G$18</c:f>
              <c:numCache>
                <c:formatCode>0.00%</c:formatCode>
                <c:ptCount val="8"/>
                <c:pt idx="0">
                  <c:v>1.0813101096138001E-2</c:v>
                </c:pt>
                <c:pt idx="1">
                  <c:v>1.0554657120319406E-2</c:v>
                </c:pt>
                <c:pt idx="2">
                  <c:v>1.007809762198264E-2</c:v>
                </c:pt>
                <c:pt idx="3">
                  <c:v>9.4740677291955348E-3</c:v>
                </c:pt>
                <c:pt idx="4">
                  <c:v>9.1779340276548129E-3</c:v>
                </c:pt>
                <c:pt idx="5">
                  <c:v>8.8609212488924352E-3</c:v>
                </c:pt>
                <c:pt idx="6">
                  <c:v>8.6485056672792777E-3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50-43F0-B5B1-5E745FA0E0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-27"/>
        <c:axId val="877830559"/>
        <c:axId val="877831391"/>
      </c:barChart>
      <c:catAx>
        <c:axId val="87783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7831391"/>
        <c:crosses val="autoZero"/>
        <c:auto val="1"/>
        <c:lblAlgn val="ctr"/>
        <c:lblOffset val="100"/>
        <c:noMultiLvlLbl val="0"/>
      </c:catAx>
      <c:valAx>
        <c:axId val="877831391"/>
        <c:scaling>
          <c:orientation val="minMax"/>
          <c:min val="5.000000000000001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7830559"/>
        <c:crosses val="autoZero"/>
        <c:crossBetween val="between"/>
      </c:valAx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Орбитальные группировки 01.01.2023</a:t>
            </a:r>
          </a:p>
        </c:rich>
      </c:tx>
      <c:layout>
        <c:manualLayout>
          <c:xMode val="edge"/>
          <c:yMode val="edge"/>
          <c:x val="0.14469791242034799"/>
          <c:y val="1.8761726078799251E-2"/>
        </c:manualLayout>
      </c:layout>
      <c:overlay val="0"/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2EE4-4927-BD85-765A7AB403F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2EE4-4927-BD85-765A7AB403F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2EE4-4927-BD85-765A7AB403F6}"/>
              </c:ext>
            </c:extLst>
          </c:dPt>
          <c:dLbls>
            <c:dLbl>
              <c:idx val="0"/>
              <c:layout>
                <c:manualLayout>
                  <c:x val="-0.16242550653444041"/>
                  <c:y val="-0.229487048098566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EE4-4927-BD85-765A7AB403F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EE4-4927-BD85-765A7AB40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'OG1'!$A$51:$A$54</c:f>
              <c:strCache>
                <c:ptCount val="4"/>
                <c:pt idx="0">
                  <c:v>United States</c:v>
                </c:pt>
                <c:pt idx="1">
                  <c:v>Russia</c:v>
                </c:pt>
                <c:pt idx="2">
                  <c:v>China</c:v>
                </c:pt>
                <c:pt idx="3">
                  <c:v>Other</c:v>
                </c:pt>
              </c:strCache>
            </c:strRef>
          </c:cat>
          <c:val>
            <c:numRef>
              <c:f>'OG1'!$B$51:$B$54</c:f>
              <c:numCache>
                <c:formatCode>General</c:formatCode>
                <c:ptCount val="4"/>
                <c:pt idx="0">
                  <c:v>4529</c:v>
                </c:pt>
                <c:pt idx="1">
                  <c:v>174</c:v>
                </c:pt>
                <c:pt idx="2">
                  <c:v>590</c:v>
                </c:pt>
                <c:pt idx="3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E4-4927-BD85-765A7AB403F6}"/>
            </c:ext>
          </c:extLst>
        </c:ser>
        <c:ser>
          <c:idx val="0"/>
          <c:order val="1"/>
          <c:dLbls>
            <c:dLbl>
              <c:idx val="0"/>
              <c:layout>
                <c:manualLayout>
                  <c:x val="-0.1524147696796756"/>
                  <c:y val="-0.25903689806128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E4-4927-BD85-765A7AB40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'OG1'!$A$27:$A$30</c:f>
              <c:strCache>
                <c:ptCount val="4"/>
                <c:pt idx="0">
                  <c:v>United States</c:v>
                </c:pt>
                <c:pt idx="1">
                  <c:v>Russia</c:v>
                </c:pt>
                <c:pt idx="2">
                  <c:v>China</c:v>
                </c:pt>
                <c:pt idx="3">
                  <c:v>Other</c:v>
                </c:pt>
              </c:strCache>
            </c:strRef>
          </c:cat>
          <c:val>
            <c:numRef>
              <c:f>'OG1'!$B$27:$B$30</c:f>
              <c:numCache>
                <c:formatCode>General</c:formatCode>
                <c:ptCount val="4"/>
                <c:pt idx="0">
                  <c:v>3433</c:v>
                </c:pt>
                <c:pt idx="1">
                  <c:v>172</c:v>
                </c:pt>
                <c:pt idx="2">
                  <c:v>541</c:v>
                </c:pt>
                <c:pt idx="3">
                  <c:v>1319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E4-4927-BD85-765A7AB40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Орбитальная группировка, число КА</a:t>
            </a:r>
            <a:endParaRPr lang="en-US" sz="1200" b="1" dirty="0"/>
          </a:p>
        </c:rich>
      </c:tx>
      <c:layout>
        <c:manualLayout>
          <c:xMode val="edge"/>
          <c:yMode val="edge"/>
          <c:x val="7.103267882056151E-2"/>
          <c:y val="9.040285423449098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6315789473684213E-2"/>
          <c:y val="0.11935386473429951"/>
          <c:w val="0.88331330294239541"/>
          <c:h val="0.72769551895112305"/>
        </c:manualLayout>
      </c:layout>
      <c:scatterChart>
        <c:scatterStyle val="lineMarker"/>
        <c:varyColors val="0"/>
        <c:ser>
          <c:idx val="1"/>
          <c:order val="0"/>
          <c:tx>
            <c:strRef>
              <c:f>'OG2'!$D$1</c:f>
              <c:strCache>
                <c:ptCount val="1"/>
                <c:pt idx="0">
                  <c:v>N</c:v>
                </c:pt>
              </c:strCache>
            </c:strRef>
          </c:tx>
          <c:spPr>
            <a:ln w="28575">
              <a:solidFill>
                <a:srgbClr val="FF0000"/>
              </a:solidFill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'OG2'!$C$7:$C$49</c:f>
              <c:numCache>
                <c:formatCode>m/d/yyyy</c:formatCode>
                <c:ptCount val="43"/>
                <c:pt idx="0">
                  <c:v>44440</c:v>
                </c:pt>
                <c:pt idx="1">
                  <c:v>44317</c:v>
                </c:pt>
                <c:pt idx="2">
                  <c:v>44197</c:v>
                </c:pt>
                <c:pt idx="3">
                  <c:v>44043</c:v>
                </c:pt>
                <c:pt idx="4">
                  <c:v>43921</c:v>
                </c:pt>
                <c:pt idx="5">
                  <c:v>43738</c:v>
                </c:pt>
                <c:pt idx="6">
                  <c:v>43555</c:v>
                </c:pt>
                <c:pt idx="7">
                  <c:v>43434</c:v>
                </c:pt>
                <c:pt idx="8">
                  <c:v>43220</c:v>
                </c:pt>
                <c:pt idx="9">
                  <c:v>42978</c:v>
                </c:pt>
                <c:pt idx="10">
                  <c:v>42735</c:v>
                </c:pt>
                <c:pt idx="11">
                  <c:v>42369</c:v>
                </c:pt>
                <c:pt idx="12">
                  <c:v>42247</c:v>
                </c:pt>
                <c:pt idx="13">
                  <c:v>42035</c:v>
                </c:pt>
                <c:pt idx="14">
                  <c:v>41851</c:v>
                </c:pt>
                <c:pt idx="15">
                  <c:v>41670</c:v>
                </c:pt>
                <c:pt idx="16">
                  <c:v>41517</c:v>
                </c:pt>
                <c:pt idx="17">
                  <c:v>41425</c:v>
                </c:pt>
                <c:pt idx="18">
                  <c:v>41243</c:v>
                </c:pt>
                <c:pt idx="19">
                  <c:v>41121</c:v>
                </c:pt>
                <c:pt idx="20">
                  <c:v>41000</c:v>
                </c:pt>
                <c:pt idx="21">
                  <c:v>40908</c:v>
                </c:pt>
                <c:pt idx="22">
                  <c:v>40786</c:v>
                </c:pt>
                <c:pt idx="23">
                  <c:v>40663</c:v>
                </c:pt>
                <c:pt idx="24">
                  <c:v>40574</c:v>
                </c:pt>
                <c:pt idx="25">
                  <c:v>40483</c:v>
                </c:pt>
                <c:pt idx="26">
                  <c:v>40360</c:v>
                </c:pt>
                <c:pt idx="27">
                  <c:v>40269</c:v>
                </c:pt>
                <c:pt idx="28">
                  <c:v>40179</c:v>
                </c:pt>
                <c:pt idx="29">
                  <c:v>40087</c:v>
                </c:pt>
                <c:pt idx="30">
                  <c:v>39995</c:v>
                </c:pt>
                <c:pt idx="31">
                  <c:v>39904</c:v>
                </c:pt>
                <c:pt idx="32">
                  <c:v>39814</c:v>
                </c:pt>
                <c:pt idx="33">
                  <c:v>39722</c:v>
                </c:pt>
                <c:pt idx="34">
                  <c:v>39630</c:v>
                </c:pt>
                <c:pt idx="35">
                  <c:v>39539</c:v>
                </c:pt>
                <c:pt idx="36">
                  <c:v>39447</c:v>
                </c:pt>
                <c:pt idx="37">
                  <c:v>39354</c:v>
                </c:pt>
                <c:pt idx="38">
                  <c:v>39237</c:v>
                </c:pt>
                <c:pt idx="39">
                  <c:v>39078</c:v>
                </c:pt>
                <c:pt idx="40">
                  <c:v>38970</c:v>
                </c:pt>
                <c:pt idx="41">
                  <c:v>38883</c:v>
                </c:pt>
                <c:pt idx="42">
                  <c:v>38787</c:v>
                </c:pt>
              </c:numCache>
            </c:numRef>
          </c:xVal>
          <c:yVal>
            <c:numRef>
              <c:f>'OG2'!$D$7:$D$49</c:f>
              <c:numCache>
                <c:formatCode>General</c:formatCode>
                <c:ptCount val="43"/>
                <c:pt idx="0">
                  <c:v>4550</c:v>
                </c:pt>
                <c:pt idx="1">
                  <c:v>4084</c:v>
                </c:pt>
                <c:pt idx="2">
                  <c:v>3372</c:v>
                </c:pt>
                <c:pt idx="3">
                  <c:v>2787</c:v>
                </c:pt>
                <c:pt idx="4">
                  <c:v>2666</c:v>
                </c:pt>
                <c:pt idx="5">
                  <c:v>2218</c:v>
                </c:pt>
                <c:pt idx="6">
                  <c:v>2062</c:v>
                </c:pt>
                <c:pt idx="7">
                  <c:v>1957</c:v>
                </c:pt>
                <c:pt idx="8">
                  <c:v>1886</c:v>
                </c:pt>
                <c:pt idx="9">
                  <c:v>1738</c:v>
                </c:pt>
                <c:pt idx="10">
                  <c:v>1460</c:v>
                </c:pt>
                <c:pt idx="11">
                  <c:v>1381</c:v>
                </c:pt>
                <c:pt idx="12">
                  <c:v>1305</c:v>
                </c:pt>
                <c:pt idx="13">
                  <c:v>1265</c:v>
                </c:pt>
                <c:pt idx="14">
                  <c:v>1235</c:v>
                </c:pt>
                <c:pt idx="15">
                  <c:v>1167</c:v>
                </c:pt>
                <c:pt idx="16">
                  <c:v>1084</c:v>
                </c:pt>
                <c:pt idx="17">
                  <c:v>1071</c:v>
                </c:pt>
                <c:pt idx="18">
                  <c:v>1044</c:v>
                </c:pt>
                <c:pt idx="19">
                  <c:v>1014</c:v>
                </c:pt>
                <c:pt idx="20">
                  <c:v>994</c:v>
                </c:pt>
                <c:pt idx="21">
                  <c:v>989</c:v>
                </c:pt>
                <c:pt idx="22">
                  <c:v>969</c:v>
                </c:pt>
                <c:pt idx="23">
                  <c:v>960</c:v>
                </c:pt>
                <c:pt idx="24">
                  <c:v>953</c:v>
                </c:pt>
                <c:pt idx="25">
                  <c:v>952</c:v>
                </c:pt>
                <c:pt idx="26">
                  <c:v>939</c:v>
                </c:pt>
                <c:pt idx="27">
                  <c:v>925</c:v>
                </c:pt>
                <c:pt idx="28">
                  <c:v>923</c:v>
                </c:pt>
                <c:pt idx="29">
                  <c:v>916</c:v>
                </c:pt>
                <c:pt idx="30">
                  <c:v>900</c:v>
                </c:pt>
                <c:pt idx="31">
                  <c:v>889</c:v>
                </c:pt>
                <c:pt idx="32">
                  <c:v>909</c:v>
                </c:pt>
                <c:pt idx="33">
                  <c:v>903</c:v>
                </c:pt>
                <c:pt idx="34">
                  <c:v>896</c:v>
                </c:pt>
                <c:pt idx="35">
                  <c:v>879</c:v>
                </c:pt>
                <c:pt idx="36">
                  <c:v>878</c:v>
                </c:pt>
                <c:pt idx="37">
                  <c:v>861</c:v>
                </c:pt>
                <c:pt idx="38">
                  <c:v>863</c:v>
                </c:pt>
                <c:pt idx="39">
                  <c:v>861</c:v>
                </c:pt>
                <c:pt idx="40">
                  <c:v>845</c:v>
                </c:pt>
                <c:pt idx="41">
                  <c:v>838</c:v>
                </c:pt>
                <c:pt idx="42">
                  <c:v>833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0C-4409-A636-C6AE5330D3D2}"/>
            </c:ext>
          </c:extLst>
        </c:ser>
        <c:ser>
          <c:idx val="0"/>
          <c:order val="1"/>
          <c:tx>
            <c:strRef>
              <c:f>'OG2'!$D$1</c:f>
              <c:strCache>
                <c:ptCount val="1"/>
                <c:pt idx="0">
                  <c:v>N</c:v>
                </c:pt>
              </c:strCache>
            </c:strRef>
          </c:tx>
          <c:spPr>
            <a:ln w="28575">
              <a:solidFill>
                <a:srgbClr val="00B0F0"/>
              </a:solidFill>
            </a:ln>
            <a:effectLst/>
          </c:spPr>
          <c:marker>
            <c:symbol val="circle"/>
            <c:size val="4"/>
            <c:spPr>
              <a:solidFill>
                <a:srgbClr val="00B050"/>
              </a:solidFill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marker>
          <c:xVal>
            <c:numRef>
              <c:f>'OG2'!$C$4:$C$49</c:f>
              <c:numCache>
                <c:formatCode>m/d/yyyy</c:formatCode>
                <c:ptCount val="46"/>
                <c:pt idx="0">
                  <c:v>44927</c:v>
                </c:pt>
                <c:pt idx="1">
                  <c:v>44682</c:v>
                </c:pt>
                <c:pt idx="2">
                  <c:v>44562</c:v>
                </c:pt>
                <c:pt idx="3">
                  <c:v>44440</c:v>
                </c:pt>
                <c:pt idx="4">
                  <c:v>44317</c:v>
                </c:pt>
                <c:pt idx="5">
                  <c:v>44197</c:v>
                </c:pt>
                <c:pt idx="6">
                  <c:v>44043</c:v>
                </c:pt>
                <c:pt idx="7">
                  <c:v>43921</c:v>
                </c:pt>
                <c:pt idx="8">
                  <c:v>43738</c:v>
                </c:pt>
                <c:pt idx="9">
                  <c:v>43555</c:v>
                </c:pt>
                <c:pt idx="10">
                  <c:v>43434</c:v>
                </c:pt>
                <c:pt idx="11">
                  <c:v>43220</c:v>
                </c:pt>
                <c:pt idx="12">
                  <c:v>42978</c:v>
                </c:pt>
                <c:pt idx="13">
                  <c:v>42735</c:v>
                </c:pt>
                <c:pt idx="14">
                  <c:v>42369</c:v>
                </c:pt>
                <c:pt idx="15">
                  <c:v>42247</c:v>
                </c:pt>
                <c:pt idx="16">
                  <c:v>42035</c:v>
                </c:pt>
                <c:pt idx="17">
                  <c:v>41851</c:v>
                </c:pt>
                <c:pt idx="18">
                  <c:v>41670</c:v>
                </c:pt>
                <c:pt idx="19">
                  <c:v>41517</c:v>
                </c:pt>
                <c:pt idx="20">
                  <c:v>41425</c:v>
                </c:pt>
                <c:pt idx="21">
                  <c:v>41243</c:v>
                </c:pt>
                <c:pt idx="22">
                  <c:v>41121</c:v>
                </c:pt>
                <c:pt idx="23">
                  <c:v>41000</c:v>
                </c:pt>
                <c:pt idx="24">
                  <c:v>40908</c:v>
                </c:pt>
                <c:pt idx="25">
                  <c:v>40786</c:v>
                </c:pt>
                <c:pt idx="26">
                  <c:v>40663</c:v>
                </c:pt>
                <c:pt idx="27">
                  <c:v>40574</c:v>
                </c:pt>
                <c:pt idx="28">
                  <c:v>40483</c:v>
                </c:pt>
                <c:pt idx="29">
                  <c:v>40360</c:v>
                </c:pt>
                <c:pt idx="30">
                  <c:v>40269</c:v>
                </c:pt>
                <c:pt idx="31">
                  <c:v>40179</c:v>
                </c:pt>
                <c:pt idx="32">
                  <c:v>40087</c:v>
                </c:pt>
                <c:pt idx="33">
                  <c:v>39995</c:v>
                </c:pt>
                <c:pt idx="34">
                  <c:v>39904</c:v>
                </c:pt>
                <c:pt idx="35">
                  <c:v>39814</c:v>
                </c:pt>
                <c:pt idx="36">
                  <c:v>39722</c:v>
                </c:pt>
                <c:pt idx="37">
                  <c:v>39630</c:v>
                </c:pt>
                <c:pt idx="38">
                  <c:v>39539</c:v>
                </c:pt>
                <c:pt idx="39">
                  <c:v>39447</c:v>
                </c:pt>
                <c:pt idx="40">
                  <c:v>39354</c:v>
                </c:pt>
                <c:pt idx="41">
                  <c:v>39237</c:v>
                </c:pt>
                <c:pt idx="42">
                  <c:v>39078</c:v>
                </c:pt>
                <c:pt idx="43">
                  <c:v>38970</c:v>
                </c:pt>
                <c:pt idx="44">
                  <c:v>38883</c:v>
                </c:pt>
                <c:pt idx="45">
                  <c:v>38787</c:v>
                </c:pt>
              </c:numCache>
            </c:numRef>
          </c:xVal>
          <c:yVal>
            <c:numRef>
              <c:f>'OG2'!$D$4:$D$49</c:f>
              <c:numCache>
                <c:formatCode>General</c:formatCode>
                <c:ptCount val="46"/>
                <c:pt idx="0">
                  <c:v>6718</c:v>
                </c:pt>
                <c:pt idx="1">
                  <c:v>5465</c:v>
                </c:pt>
                <c:pt idx="2">
                  <c:v>4852</c:v>
                </c:pt>
                <c:pt idx="3">
                  <c:v>4550</c:v>
                </c:pt>
                <c:pt idx="4">
                  <c:v>4084</c:v>
                </c:pt>
                <c:pt idx="5">
                  <c:v>3372</c:v>
                </c:pt>
                <c:pt idx="6">
                  <c:v>2787</c:v>
                </c:pt>
                <c:pt idx="7">
                  <c:v>2666</c:v>
                </c:pt>
                <c:pt idx="8">
                  <c:v>2218</c:v>
                </c:pt>
                <c:pt idx="9">
                  <c:v>2062</c:v>
                </c:pt>
                <c:pt idx="10">
                  <c:v>1957</c:v>
                </c:pt>
                <c:pt idx="11">
                  <c:v>1886</c:v>
                </c:pt>
                <c:pt idx="12">
                  <c:v>1738</c:v>
                </c:pt>
                <c:pt idx="13">
                  <c:v>1460</c:v>
                </c:pt>
                <c:pt idx="14">
                  <c:v>1381</c:v>
                </c:pt>
                <c:pt idx="15">
                  <c:v>1305</c:v>
                </c:pt>
                <c:pt idx="16">
                  <c:v>1265</c:v>
                </c:pt>
                <c:pt idx="17">
                  <c:v>1235</c:v>
                </c:pt>
                <c:pt idx="18">
                  <c:v>1167</c:v>
                </c:pt>
                <c:pt idx="19">
                  <c:v>1084</c:v>
                </c:pt>
                <c:pt idx="20">
                  <c:v>1071</c:v>
                </c:pt>
                <c:pt idx="21">
                  <c:v>1044</c:v>
                </c:pt>
                <c:pt idx="22">
                  <c:v>1014</c:v>
                </c:pt>
                <c:pt idx="23">
                  <c:v>994</c:v>
                </c:pt>
                <c:pt idx="24">
                  <c:v>989</c:v>
                </c:pt>
                <c:pt idx="25">
                  <c:v>969</c:v>
                </c:pt>
                <c:pt idx="26">
                  <c:v>960</c:v>
                </c:pt>
                <c:pt idx="27">
                  <c:v>953</c:v>
                </c:pt>
                <c:pt idx="28">
                  <c:v>952</c:v>
                </c:pt>
                <c:pt idx="29">
                  <c:v>939</c:v>
                </c:pt>
                <c:pt idx="30">
                  <c:v>925</c:v>
                </c:pt>
                <c:pt idx="31">
                  <c:v>923</c:v>
                </c:pt>
                <c:pt idx="32">
                  <c:v>916</c:v>
                </c:pt>
                <c:pt idx="33">
                  <c:v>900</c:v>
                </c:pt>
                <c:pt idx="34">
                  <c:v>889</c:v>
                </c:pt>
                <c:pt idx="35">
                  <c:v>909</c:v>
                </c:pt>
                <c:pt idx="36">
                  <c:v>903</c:v>
                </c:pt>
                <c:pt idx="37">
                  <c:v>896</c:v>
                </c:pt>
                <c:pt idx="38">
                  <c:v>879</c:v>
                </c:pt>
                <c:pt idx="39">
                  <c:v>878</c:v>
                </c:pt>
                <c:pt idx="40">
                  <c:v>861</c:v>
                </c:pt>
                <c:pt idx="41">
                  <c:v>863</c:v>
                </c:pt>
                <c:pt idx="42">
                  <c:v>861</c:v>
                </c:pt>
                <c:pt idx="43">
                  <c:v>845</c:v>
                </c:pt>
                <c:pt idx="44">
                  <c:v>838</c:v>
                </c:pt>
                <c:pt idx="45">
                  <c:v>833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E0C-4409-A636-C6AE5330D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7089088"/>
        <c:axId val="2097109472"/>
      </c:scatterChart>
      <c:valAx>
        <c:axId val="2097089088"/>
        <c:scaling>
          <c:orientation val="minMax"/>
          <c:max val="45000"/>
          <c:min val="387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5400000" spcFirstLastPara="1" vertOverflow="ellipsis" wrap="square" anchor="ctr" anchorCtr="0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7109472"/>
        <c:crosses val="autoZero"/>
        <c:crossBetween val="midCat"/>
        <c:majorUnit val="330"/>
      </c:valAx>
      <c:valAx>
        <c:axId val="2097109472"/>
        <c:scaling>
          <c:orientation val="minMax"/>
          <c:max val="7000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7089088"/>
        <c:crosses val="max"/>
        <c:crossBetween val="midCat"/>
      </c:valAx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Распределение </a:t>
            </a:r>
            <a:r>
              <a:rPr lang="ru-RU" sz="1800" b="1" i="0" baseline="0" dirty="0" smtClean="0">
                <a:effectLst/>
              </a:rPr>
              <a:t>приведенной суммарной </a:t>
            </a:r>
          </a:p>
          <a:p>
            <a:pPr>
              <a:defRPr/>
            </a:pPr>
            <a:r>
              <a:rPr lang="ru-RU" sz="1800" b="1" i="0" baseline="0" dirty="0" smtClean="0">
                <a:effectLst/>
              </a:rPr>
              <a:t>стартовой </a:t>
            </a:r>
            <a:r>
              <a:rPr lang="ru-RU" sz="1800" b="1" i="0" baseline="0" dirty="0">
                <a:effectLst/>
              </a:rPr>
              <a:t>массы РН</a:t>
            </a:r>
            <a:br>
              <a:rPr lang="ru-RU" sz="1800" b="1" i="0" baseline="0" dirty="0">
                <a:effectLst/>
              </a:rPr>
            </a:br>
            <a:r>
              <a:rPr lang="ru-RU" sz="1800" b="1" i="0" baseline="0" dirty="0">
                <a:effectLst/>
              </a:rPr>
              <a:t>по странам, </a:t>
            </a:r>
            <a:r>
              <a:rPr lang="ru-RU" sz="1800" b="1" i="0" baseline="0" dirty="0" smtClean="0">
                <a:effectLst/>
              </a:rPr>
              <a:t>тонн. 2023 г.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6B-418D-AC02-5704FC7549D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6B-418D-AC02-5704FC7549D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6B-418D-AC02-5704FC7549D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6B-418D-AC02-5704FC7549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6B-418D-AC02-5704FC7549D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6B-418D-AC02-5704FC7549D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6B-418D-AC02-5704FC7549D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6B-418D-AC02-5704FC7549D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6B-418D-AC02-5704FC7549D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6B-418D-AC02-5704FC7549D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86B-418D-AC02-5704FC7549D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86B-418D-AC02-5704FC7549D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86B-418D-AC02-5704FC7549D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86B-418D-AC02-5704FC7549D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86B-418D-AC02-5704FC7549D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86B-418D-AC02-5704FC7549D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F86B-418D-AC02-5704FC7549D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F86B-418D-AC02-5704FC7549D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F86B-418D-AC02-5704FC7549D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F86B-418D-AC02-5704FC7549D3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F86B-418D-AC02-5704FC7549D3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F86B-418D-AC02-5704FC7549D3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F86B-418D-AC02-5704FC7549D3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F86B-418D-AC02-5704FC7549D3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F86B-418D-AC02-5704FC7549D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F86B-418D-AC02-5704FC7549D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F86B-418D-AC02-5704FC7549D3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F86B-418D-AC02-5704FC7549D3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F86B-418D-AC02-5704FC7549D3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F86B-418D-AC02-5704FC7549D3}"/>
              </c:ext>
            </c:extLst>
          </c:dPt>
          <c:cat>
            <c:strRef>
              <c:f>ст2!$G$2:$G$31</c:f>
              <c:strCache>
                <c:ptCount val="30"/>
                <c:pt idx="0">
                  <c:v>US</c:v>
                </c:pt>
                <c:pt idx="1">
                  <c:v>CN</c:v>
                </c:pt>
                <c:pt idx="2">
                  <c:v>EU</c:v>
                </c:pt>
                <c:pt idx="3">
                  <c:v>RU</c:v>
                </c:pt>
                <c:pt idx="4">
                  <c:v>IN</c:v>
                </c:pt>
                <c:pt idx="5">
                  <c:v>JP</c:v>
                </c:pt>
                <c:pt idx="6">
                  <c:v>ID</c:v>
                </c:pt>
                <c:pt idx="7">
                  <c:v>SA</c:v>
                </c:pt>
                <c:pt idx="8">
                  <c:v>EG</c:v>
                </c:pt>
                <c:pt idx="9">
                  <c:v>SG</c:v>
                </c:pt>
                <c:pt idx="10">
                  <c:v>TR</c:v>
                </c:pt>
                <c:pt idx="11">
                  <c:v>KR</c:v>
                </c:pt>
                <c:pt idx="12">
                  <c:v>AR</c:v>
                </c:pt>
                <c:pt idx="13">
                  <c:v>AU</c:v>
                </c:pt>
                <c:pt idx="14">
                  <c:v>TH</c:v>
                </c:pt>
                <c:pt idx="15">
                  <c:v>IL</c:v>
                </c:pt>
                <c:pt idx="16">
                  <c:v>TW</c:v>
                </c:pt>
                <c:pt idx="17">
                  <c:v>ZA</c:v>
                </c:pt>
                <c:pt idx="18">
                  <c:v>CA</c:v>
                </c:pt>
                <c:pt idx="19">
                  <c:v>IR</c:v>
                </c:pt>
                <c:pt idx="20">
                  <c:v>AE</c:v>
                </c:pt>
                <c:pt idx="21">
                  <c:v>CO</c:v>
                </c:pt>
                <c:pt idx="22">
                  <c:v>MY</c:v>
                </c:pt>
                <c:pt idx="23">
                  <c:v>AT</c:v>
                </c:pt>
                <c:pt idx="24">
                  <c:v>RW</c:v>
                </c:pt>
                <c:pt idx="25">
                  <c:v>BR</c:v>
                </c:pt>
                <c:pt idx="26">
                  <c:v>KE</c:v>
                </c:pt>
                <c:pt idx="27">
                  <c:v>KW</c:v>
                </c:pt>
                <c:pt idx="28">
                  <c:v>UA</c:v>
                </c:pt>
                <c:pt idx="29">
                  <c:v>BY</c:v>
                </c:pt>
              </c:strCache>
            </c:strRef>
          </c:cat>
          <c:val>
            <c:numRef>
              <c:f>ст2!$H$2:$H$31</c:f>
              <c:numCache>
                <c:formatCode>0.0</c:formatCode>
                <c:ptCount val="30"/>
                <c:pt idx="0">
                  <c:v>41097.114731411704</c:v>
                </c:pt>
                <c:pt idx="1">
                  <c:v>10586.817000000001</c:v>
                </c:pt>
                <c:pt idx="2">
                  <c:v>7770.0998384019003</c:v>
                </c:pt>
                <c:pt idx="3">
                  <c:v>5008.6538844275765</c:v>
                </c:pt>
                <c:pt idx="4">
                  <c:v>1436.5378689369859</c:v>
                </c:pt>
                <c:pt idx="5">
                  <c:v>604.26089526458122</c:v>
                </c:pt>
                <c:pt idx="6">
                  <c:v>549</c:v>
                </c:pt>
                <c:pt idx="7">
                  <c:v>549</c:v>
                </c:pt>
                <c:pt idx="8">
                  <c:v>466</c:v>
                </c:pt>
                <c:pt idx="9">
                  <c:v>424.00942942190568</c:v>
                </c:pt>
                <c:pt idx="10">
                  <c:v>258.76401841359041</c:v>
                </c:pt>
                <c:pt idx="11">
                  <c:v>200</c:v>
                </c:pt>
                <c:pt idx="12">
                  <c:v>134.13461736515563</c:v>
                </c:pt>
                <c:pt idx="13">
                  <c:v>98.80974309195085</c:v>
                </c:pt>
                <c:pt idx="14">
                  <c:v>76.299504950495049</c:v>
                </c:pt>
                <c:pt idx="15">
                  <c:v>55.143207818200523</c:v>
                </c:pt>
                <c:pt idx="16">
                  <c:v>48.723542204152203</c:v>
                </c:pt>
                <c:pt idx="17">
                  <c:v>47.495504252733902</c:v>
                </c:pt>
                <c:pt idx="18">
                  <c:v>26.204640741881548</c:v>
                </c:pt>
                <c:pt idx="19">
                  <c:v>26</c:v>
                </c:pt>
                <c:pt idx="20">
                  <c:v>4.5592899726354812</c:v>
                </c:pt>
                <c:pt idx="21">
                  <c:v>3.1207366984993175</c:v>
                </c:pt>
                <c:pt idx="22">
                  <c:v>1.9316069210771949</c:v>
                </c:pt>
                <c:pt idx="23">
                  <c:v>1.8724420190995905</c:v>
                </c:pt>
                <c:pt idx="24">
                  <c:v>1.6955445544554455</c:v>
                </c:pt>
                <c:pt idx="25">
                  <c:v>1.5603683492496587</c:v>
                </c:pt>
                <c:pt idx="26">
                  <c:v>1.5603683492496587</c:v>
                </c:pt>
                <c:pt idx="27">
                  <c:v>0.53365735115431345</c:v>
                </c:pt>
                <c:pt idx="28">
                  <c:v>0.53365735115431345</c:v>
                </c:pt>
                <c:pt idx="29">
                  <c:v>0.48290173026929872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F86B-418D-AC02-5704FC754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877465423"/>
        <c:axId val="877466255"/>
      </c:barChart>
      <c:catAx>
        <c:axId val="87746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7466255"/>
        <c:crosses val="autoZero"/>
        <c:auto val="1"/>
        <c:lblAlgn val="ctr"/>
        <c:lblOffset val="100"/>
        <c:noMultiLvlLbl val="0"/>
      </c:catAx>
      <c:valAx>
        <c:axId val="87746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7465423"/>
        <c:crosses val="autoZero"/>
        <c:crossBetween val="between"/>
      </c:valAx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pattFill prst="pct10">
      <a:fgClr>
        <a:schemeClr val="accent1"/>
      </a:fgClr>
      <a:bgClr>
        <a:schemeClr val="bg1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solidFill>
                  <a:schemeClr val="tx1"/>
                </a:solidFill>
                <a:effectLst/>
              </a:rPr>
              <a:t>Сопоставление космической активности</a:t>
            </a:r>
            <a:endParaRPr lang="ru-RU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ст2!$J$60</c:f>
              <c:strCache>
                <c:ptCount val="1"/>
                <c:pt idx="0">
                  <c:v>М0пр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ED-4BF2-805B-31690D4E51A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ED-4BF2-805B-31690D4E51A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ED-4BF2-805B-31690D4E51AB}"/>
              </c:ext>
            </c:extLst>
          </c:dPt>
          <c:cat>
            <c:strRef>
              <c:f>ст2!$I$61:$I$64</c:f>
              <c:strCache>
                <c:ptCount val="4"/>
                <c:pt idx="0">
                  <c:v>США</c:v>
                </c:pt>
                <c:pt idx="1">
                  <c:v>Китай</c:v>
                </c:pt>
                <c:pt idx="2">
                  <c:v>Европа</c:v>
                </c:pt>
                <c:pt idx="3">
                  <c:v>Россия</c:v>
                </c:pt>
              </c:strCache>
            </c:strRef>
          </c:cat>
          <c:val>
            <c:numRef>
              <c:f>ст2!$J$61:$J$64</c:f>
              <c:numCache>
                <c:formatCode>0%</c:formatCode>
                <c:ptCount val="4"/>
                <c:pt idx="0">
                  <c:v>0.63753339535605402</c:v>
                </c:pt>
                <c:pt idx="1">
                  <c:v>0.1642317090173826</c:v>
                </c:pt>
                <c:pt idx="2">
                  <c:v>0.12053639688835958</c:v>
                </c:pt>
                <c:pt idx="3">
                  <c:v>7.7698498738203628E-2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ED-4BF2-805B-31690D4E51AB}"/>
            </c:ext>
          </c:extLst>
        </c:ser>
        <c:ser>
          <c:idx val="1"/>
          <c:order val="1"/>
          <c:tx>
            <c:strRef>
              <c:f>ст2!$K$60</c:f>
              <c:strCache>
                <c:ptCount val="1"/>
                <c:pt idx="0">
                  <c:v>Поправка</c:v>
                </c:pt>
              </c:strCache>
            </c:strRef>
          </c:tx>
          <c:spPr>
            <a:pattFill prst="trellis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ст2!$I$61:$I$64</c:f>
              <c:strCache>
                <c:ptCount val="4"/>
                <c:pt idx="0">
                  <c:v>США</c:v>
                </c:pt>
                <c:pt idx="1">
                  <c:v>Китай</c:v>
                </c:pt>
                <c:pt idx="2">
                  <c:v>Европа</c:v>
                </c:pt>
                <c:pt idx="3">
                  <c:v>Россия</c:v>
                </c:pt>
              </c:strCache>
            </c:strRef>
          </c:cat>
          <c:val>
            <c:numRef>
              <c:f>ст2!$K$61:$K$64</c:f>
              <c:numCache>
                <c:formatCode>0%</c:formatCode>
                <c:ptCount val="4"/>
                <c:pt idx="0">
                  <c:v>0.77568549816745591</c:v>
                </c:pt>
                <c:pt idx="1">
                  <c:v>0.12766301023496307</c:v>
                </c:pt>
                <c:pt idx="2">
                  <c:v>4.8070699852959149E-2</c:v>
                </c:pt>
                <c:pt idx="3">
                  <c:v>4.8580791744621821E-2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5ED-4BF2-805B-31690D4E5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482975"/>
        <c:axId val="795486303"/>
      </c:barChart>
      <c:catAx>
        <c:axId val="79548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5486303"/>
        <c:crosses val="autoZero"/>
        <c:auto val="1"/>
        <c:lblAlgn val="ctr"/>
        <c:lblOffset val="100"/>
        <c:noMultiLvlLbl val="0"/>
      </c:catAx>
      <c:valAx>
        <c:axId val="79548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5482975"/>
        <c:crosses val="autoZero"/>
        <c:crossBetween val="between"/>
      </c:valAx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Основные цели космической деятельностии - 2023 г.</a:t>
            </a:r>
          </a:p>
        </c:rich>
      </c:tx>
      <c:layout>
        <c:manualLayout>
          <c:xMode val="edge"/>
          <c:yMode val="edge"/>
          <c:x val="0.100079273493267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829805755110879E-2"/>
          <c:y val="0.1504767429261118"/>
          <c:w val="0.91493118444985222"/>
          <c:h val="0.774326132295139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B2-487B-B7A0-092A51BBAA9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B2-487B-B7A0-092A51BBAA9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B2-487B-B7A0-092A51BBAA9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B2-487B-B7A0-092A51BBAA9E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B2-487B-B7A0-092A51BBAA9E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1B2-487B-B7A0-092A51BBAA9E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1B2-487B-B7A0-092A51BBAA9E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1B2-487B-B7A0-092A51BBAA9E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1B2-487B-B7A0-092A51BBAA9E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1B2-487B-B7A0-092A51BBAA9E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1B2-487B-B7A0-092A51BBAA9E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1B2-487B-B7A0-092A51BBAA9E}"/>
              </c:ext>
            </c:extLst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1B2-487B-B7A0-092A51BBAA9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1B2-487B-B7A0-092A51BBAA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'ПН-итог'!$I$25:$AL$25</c15:sqref>
                  </c15:fullRef>
                </c:ext>
              </c:extLst>
              <c:f>('ПН-итог'!$K$25:$O$25,'ПН-итог'!$R$25:$W$25,'ПН-итог'!$Z$25:$AE$25,'ПН-итог'!$AH$25:$AL$25)</c:f>
              <c:strCache>
                <c:ptCount val="22"/>
                <c:pt idx="0">
                  <c:v>st</c:v>
                </c:pt>
                <c:pt idx="1">
                  <c:v>ec</c:v>
                </c:pt>
                <c:pt idx="2">
                  <c:v>ml</c:v>
                </c:pt>
                <c:pt idx="3">
                  <c:v>mn</c:v>
                </c:pt>
                <c:pt idx="5">
                  <c:v>st</c:v>
                </c:pt>
                <c:pt idx="6">
                  <c:v>ec</c:v>
                </c:pt>
                <c:pt idx="7">
                  <c:v>ml</c:v>
                </c:pt>
                <c:pt idx="8">
                  <c:v>mn</c:v>
                </c:pt>
                <c:pt idx="9">
                  <c:v>fc</c:v>
                </c:pt>
                <c:pt idx="11">
                  <c:v>st</c:v>
                </c:pt>
                <c:pt idx="12">
                  <c:v>ec</c:v>
                </c:pt>
                <c:pt idx="13">
                  <c:v>ml</c:v>
                </c:pt>
                <c:pt idx="14">
                  <c:v>mn</c:v>
                </c:pt>
                <c:pt idx="15">
                  <c:v>fc</c:v>
                </c:pt>
                <c:pt idx="17">
                  <c:v>st</c:v>
                </c:pt>
                <c:pt idx="18">
                  <c:v>ec</c:v>
                </c:pt>
                <c:pt idx="19">
                  <c:v>ml</c:v>
                </c:pt>
                <c:pt idx="20">
                  <c:v>mn</c:v>
                </c:pt>
                <c:pt idx="21">
                  <c:v>fc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'ПН-итог'!$I$26:$AL$26</c15:sqref>
                  </c15:fullRef>
                </c:ext>
              </c:extLst>
              <c:f>('ПН-итог'!$K$26:$O$26,'ПН-итог'!$R$26:$W$26,'ПН-итог'!$Z$26:$AE$26,'ПН-итог'!$AH$26:$AL$26)</c:f>
              <c:numCache>
                <c:formatCode>0%</c:formatCode>
                <c:ptCount val="22"/>
                <c:pt idx="0">
                  <c:v>7.5918737915551898E-2</c:v>
                </c:pt>
                <c:pt idx="1">
                  <c:v>0.61877391000058679</c:v>
                </c:pt>
                <c:pt idx="2">
                  <c:v>0.1573977021437806</c:v>
                </c:pt>
                <c:pt idx="3">
                  <c:v>0.1479096499400806</c:v>
                </c:pt>
                <c:pt idx="5">
                  <c:v>6.6069900688679656E-2</c:v>
                </c:pt>
                <c:pt idx="6">
                  <c:v>0.19936199310875843</c:v>
                </c:pt>
                <c:pt idx="7">
                  <c:v>0.42057926829268288</c:v>
                </c:pt>
                <c:pt idx="8">
                  <c:v>0.31311928353658536</c:v>
                </c:pt>
                <c:pt idx="9">
                  <c:v>8.6955437329361133E-4</c:v>
                </c:pt>
                <c:pt idx="11">
                  <c:v>3.2234433081592621E-2</c:v>
                </c:pt>
                <c:pt idx="12">
                  <c:v>0.63090676346804142</c:v>
                </c:pt>
                <c:pt idx="13">
                  <c:v>8.9453389097974637E-2</c:v>
                </c:pt>
                <c:pt idx="14">
                  <c:v>0.15847973388199083</c:v>
                </c:pt>
                <c:pt idx="15">
                  <c:v>8.8925680470400351E-2</c:v>
                </c:pt>
                <c:pt idx="17">
                  <c:v>7.7725286741134714E-2</c:v>
                </c:pt>
                <c:pt idx="18">
                  <c:v>0.35521528949244391</c:v>
                </c:pt>
                <c:pt idx="19">
                  <c:v>0.38488069936568481</c:v>
                </c:pt>
                <c:pt idx="20">
                  <c:v>0.14014303140670639</c:v>
                </c:pt>
                <c:pt idx="21">
                  <c:v>4.2035692994030108E-2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1B2-487B-B7A0-092A51BBA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57"/>
        <c:axId val="1276826016"/>
        <c:axId val="1276811872"/>
      </c:barChart>
      <c:catAx>
        <c:axId val="127682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811872"/>
        <c:crosses val="autoZero"/>
        <c:auto val="1"/>
        <c:lblAlgn val="ctr"/>
        <c:lblOffset val="100"/>
        <c:noMultiLvlLbl val="0"/>
      </c:catAx>
      <c:valAx>
        <c:axId val="127681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826016"/>
        <c:crosses val="autoZero"/>
        <c:crossBetween val="between"/>
      </c:valAx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пусковой активности</a:t>
            </a:r>
            <a:br>
              <a:rPr lang="ru-RU"/>
            </a:br>
            <a:r>
              <a:rPr lang="ru-RU"/>
              <a:t>(суммарная стартовая масса РН, т)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ГР_М!$B$1</c:f>
              <c:strCache>
                <c:ptCount val="1"/>
                <c:pt idx="0">
                  <c:v>Мир</c:v>
                </c:pt>
              </c:strCache>
            </c:strRef>
          </c:tx>
          <c:marker>
            <c:symbol val="none"/>
          </c:marker>
          <c:cat>
            <c:numRef>
              <c:f>ГР_М!$A$2:$A$68</c:f>
              <c:numCache>
                <c:formatCode>0</c:formatCod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 formatCode="General">
                  <c:v>2022</c:v>
                </c:pt>
                <c:pt idx="66" formatCode="General">
                  <c:v>2023</c:v>
                </c:pt>
              </c:numCache>
            </c:numRef>
          </c:cat>
          <c:val>
            <c:numRef>
              <c:f>ГР_М!$B$2:$B$68</c:f>
              <c:numCache>
                <c:formatCode>0</c:formatCode>
                <c:ptCount val="67"/>
                <c:pt idx="0">
                  <c:v>534</c:v>
                </c:pt>
                <c:pt idx="1">
                  <c:v>584.38000000000011</c:v>
                </c:pt>
                <c:pt idx="2">
                  <c:v>1338.1</c:v>
                </c:pt>
                <c:pt idx="3">
                  <c:v>1793.241</c:v>
                </c:pt>
                <c:pt idx="4">
                  <c:v>3837.8490000000002</c:v>
                </c:pt>
                <c:pt idx="5">
                  <c:v>7919.5790000000015</c:v>
                </c:pt>
                <c:pt idx="6">
                  <c:v>6802.9169999999995</c:v>
                </c:pt>
                <c:pt idx="7">
                  <c:v>13006.618999999999</c:v>
                </c:pt>
                <c:pt idx="8">
                  <c:v>20392.675000000003</c:v>
                </c:pt>
                <c:pt idx="9">
                  <c:v>20437.246999999999</c:v>
                </c:pt>
                <c:pt idx="10">
                  <c:v>25118.213999999996</c:v>
                </c:pt>
                <c:pt idx="11">
                  <c:v>30231.127999999997</c:v>
                </c:pt>
                <c:pt idx="12">
                  <c:v>34524.682000000001</c:v>
                </c:pt>
                <c:pt idx="13">
                  <c:v>25327.939000000002</c:v>
                </c:pt>
                <c:pt idx="14">
                  <c:v>29753.714</c:v>
                </c:pt>
                <c:pt idx="15">
                  <c:v>27619.772999999994</c:v>
                </c:pt>
                <c:pt idx="16">
                  <c:v>31724.878000000012</c:v>
                </c:pt>
                <c:pt idx="17">
                  <c:v>25656.482000000004</c:v>
                </c:pt>
                <c:pt idx="18">
                  <c:v>30078.698000000008</c:v>
                </c:pt>
                <c:pt idx="19">
                  <c:v>29972.275999999998</c:v>
                </c:pt>
                <c:pt idx="20">
                  <c:v>29131.894000000004</c:v>
                </c:pt>
                <c:pt idx="21">
                  <c:v>30246.464</c:v>
                </c:pt>
                <c:pt idx="22">
                  <c:v>27841.394</c:v>
                </c:pt>
                <c:pt idx="23">
                  <c:v>28599.004000000001</c:v>
                </c:pt>
                <c:pt idx="24">
                  <c:v>35748.694000000003</c:v>
                </c:pt>
                <c:pt idx="25">
                  <c:v>38834.686999999998</c:v>
                </c:pt>
                <c:pt idx="26">
                  <c:v>42226.280000000006</c:v>
                </c:pt>
                <c:pt idx="27">
                  <c:v>47601.737000000001</c:v>
                </c:pt>
                <c:pt idx="28">
                  <c:v>50652.697</c:v>
                </c:pt>
                <c:pt idx="29">
                  <c:v>30452.132999999998</c:v>
                </c:pt>
                <c:pt idx="30">
                  <c:v>34161.152000000002</c:v>
                </c:pt>
                <c:pt idx="31">
                  <c:v>41408.705999999998</c:v>
                </c:pt>
                <c:pt idx="32">
                  <c:v>41360.625</c:v>
                </c:pt>
                <c:pt idx="33">
                  <c:v>46326.267999999996</c:v>
                </c:pt>
                <c:pt idx="34">
                  <c:v>37761.307999999997</c:v>
                </c:pt>
                <c:pt idx="35">
                  <c:v>43797.204000000005</c:v>
                </c:pt>
                <c:pt idx="36">
                  <c:v>34323.251000000004</c:v>
                </c:pt>
                <c:pt idx="37">
                  <c:v>43135.881000000008</c:v>
                </c:pt>
                <c:pt idx="38">
                  <c:v>37364.001000000004</c:v>
                </c:pt>
                <c:pt idx="39">
                  <c:v>36938.870999999999</c:v>
                </c:pt>
                <c:pt idx="40">
                  <c:v>42921.273999999998</c:v>
                </c:pt>
                <c:pt idx="41">
                  <c:v>31811.964999999997</c:v>
                </c:pt>
                <c:pt idx="42">
                  <c:v>29721.649000000005</c:v>
                </c:pt>
                <c:pt idx="43">
                  <c:v>39250.252999999997</c:v>
                </c:pt>
                <c:pt idx="44">
                  <c:v>32591.847999999998</c:v>
                </c:pt>
                <c:pt idx="45">
                  <c:v>32066.625</c:v>
                </c:pt>
                <c:pt idx="46">
                  <c:v>22093.619000000002</c:v>
                </c:pt>
                <c:pt idx="47">
                  <c:v>20188.008000000002</c:v>
                </c:pt>
                <c:pt idx="48">
                  <c:v>22593.060999999998</c:v>
                </c:pt>
                <c:pt idx="49">
                  <c:v>27387.763000000003</c:v>
                </c:pt>
                <c:pt idx="50">
                  <c:v>28470.888999999999</c:v>
                </c:pt>
                <c:pt idx="51">
                  <c:v>32963.851999999999</c:v>
                </c:pt>
                <c:pt idx="52">
                  <c:v>37773.127000000008</c:v>
                </c:pt>
                <c:pt idx="53">
                  <c:v>32325.388999999999</c:v>
                </c:pt>
                <c:pt idx="54">
                  <c:v>36507.203000000001</c:v>
                </c:pt>
                <c:pt idx="55">
                  <c:v>31809.601999999999</c:v>
                </c:pt>
                <c:pt idx="56">
                  <c:v>28490.941999999995</c:v>
                </c:pt>
                <c:pt idx="57">
                  <c:v>33480.902000000002</c:v>
                </c:pt>
                <c:pt idx="58">
                  <c:v>32879.489000000001</c:v>
                </c:pt>
                <c:pt idx="59">
                  <c:v>32857.548000000003</c:v>
                </c:pt>
                <c:pt idx="60">
                  <c:v>34733.527000000002</c:v>
                </c:pt>
                <c:pt idx="61">
                  <c:v>42650.227999999996</c:v>
                </c:pt>
                <c:pt idx="62">
                  <c:v>35749.924999999996</c:v>
                </c:pt>
                <c:pt idx="63" formatCode="General">
                  <c:v>39013.167000000001</c:v>
                </c:pt>
                <c:pt idx="64" formatCode="General">
                  <c:v>48774.505999999994</c:v>
                </c:pt>
                <c:pt idx="65" formatCode="General">
                  <c:v>69354.77</c:v>
                </c:pt>
                <c:pt idx="66">
                  <c:v>79517.051744444441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63-486A-9FF5-BDA11390E188}"/>
            </c:ext>
          </c:extLst>
        </c:ser>
        <c:ser>
          <c:idx val="1"/>
          <c:order val="1"/>
          <c:tx>
            <c:strRef>
              <c:f>ГР_М!$C$1</c:f>
              <c:strCache>
                <c:ptCount val="1"/>
                <c:pt idx="0">
                  <c:v>RU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ГР_М!$A$2:$A$68</c:f>
              <c:numCache>
                <c:formatCode>0</c:formatCod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 formatCode="General">
                  <c:v>2022</c:v>
                </c:pt>
                <c:pt idx="66" formatCode="General">
                  <c:v>2023</c:v>
                </c:pt>
              </c:numCache>
            </c:numRef>
          </c:cat>
          <c:val>
            <c:numRef>
              <c:f>ГР_М!$C$2:$C$68</c:f>
              <c:numCache>
                <c:formatCode>0</c:formatCode>
                <c:ptCount val="67"/>
                <c:pt idx="0">
                  <c:v>534</c:v>
                </c:pt>
                <c:pt idx="1">
                  <c:v>269.3</c:v>
                </c:pt>
                <c:pt idx="2">
                  <c:v>837</c:v>
                </c:pt>
                <c:pt idx="3">
                  <c:v>861</c:v>
                </c:pt>
                <c:pt idx="4">
                  <c:v>1758</c:v>
                </c:pt>
                <c:pt idx="5">
                  <c:v>4175.7700000000004</c:v>
                </c:pt>
                <c:pt idx="6">
                  <c:v>3982.5400000000004</c:v>
                </c:pt>
                <c:pt idx="7">
                  <c:v>6880.9699999999984</c:v>
                </c:pt>
                <c:pt idx="8">
                  <c:v>11972.25</c:v>
                </c:pt>
                <c:pt idx="9">
                  <c:v>11361.159999999998</c:v>
                </c:pt>
                <c:pt idx="10">
                  <c:v>15209.729999999998</c:v>
                </c:pt>
                <c:pt idx="11">
                  <c:v>17813.859999999997</c:v>
                </c:pt>
                <c:pt idx="12">
                  <c:v>17578.34</c:v>
                </c:pt>
                <c:pt idx="13">
                  <c:v>18711.580000000002</c:v>
                </c:pt>
                <c:pt idx="14">
                  <c:v>19922.120000000003</c:v>
                </c:pt>
                <c:pt idx="15">
                  <c:v>16951.519999999997</c:v>
                </c:pt>
                <c:pt idx="16">
                  <c:v>23173.500000000011</c:v>
                </c:pt>
                <c:pt idx="17">
                  <c:v>21672.460000000006</c:v>
                </c:pt>
                <c:pt idx="18">
                  <c:v>23207.750000000007</c:v>
                </c:pt>
                <c:pt idx="19">
                  <c:v>24658.239999999998</c:v>
                </c:pt>
                <c:pt idx="20">
                  <c:v>24345.22</c:v>
                </c:pt>
                <c:pt idx="21">
                  <c:v>24505</c:v>
                </c:pt>
                <c:pt idx="22">
                  <c:v>25128</c:v>
                </c:pt>
                <c:pt idx="23">
                  <c:v>25522</c:v>
                </c:pt>
                <c:pt idx="24">
                  <c:v>27825</c:v>
                </c:pt>
                <c:pt idx="25">
                  <c:v>28378</c:v>
                </c:pt>
                <c:pt idx="26">
                  <c:v>29692</c:v>
                </c:pt>
                <c:pt idx="27">
                  <c:v>30177</c:v>
                </c:pt>
                <c:pt idx="28">
                  <c:v>30376</c:v>
                </c:pt>
                <c:pt idx="29">
                  <c:v>26617</c:v>
                </c:pt>
                <c:pt idx="30">
                  <c:v>30604</c:v>
                </c:pt>
                <c:pt idx="31">
                  <c:v>32053.599999999999</c:v>
                </c:pt>
                <c:pt idx="32">
                  <c:v>24218</c:v>
                </c:pt>
                <c:pt idx="33">
                  <c:v>23803</c:v>
                </c:pt>
                <c:pt idx="34">
                  <c:v>18491</c:v>
                </c:pt>
                <c:pt idx="35">
                  <c:v>18146</c:v>
                </c:pt>
                <c:pt idx="36">
                  <c:v>14342</c:v>
                </c:pt>
                <c:pt idx="37">
                  <c:v>18535</c:v>
                </c:pt>
                <c:pt idx="38">
                  <c:v>11434</c:v>
                </c:pt>
                <c:pt idx="39">
                  <c:v>9992</c:v>
                </c:pt>
                <c:pt idx="40">
                  <c:v>11044</c:v>
                </c:pt>
                <c:pt idx="41">
                  <c:v>9695.2999999999993</c:v>
                </c:pt>
                <c:pt idx="42">
                  <c:v>11265.5</c:v>
                </c:pt>
                <c:pt idx="43">
                  <c:v>16439.5</c:v>
                </c:pt>
                <c:pt idx="44">
                  <c:v>9743.6</c:v>
                </c:pt>
                <c:pt idx="45">
                  <c:v>10145.699999999999</c:v>
                </c:pt>
                <c:pt idx="46">
                  <c:v>8669.4000000000015</c:v>
                </c:pt>
                <c:pt idx="47">
                  <c:v>10776.3</c:v>
                </c:pt>
                <c:pt idx="48">
                  <c:v>10866.1</c:v>
                </c:pt>
                <c:pt idx="49">
                  <c:v>10984.2</c:v>
                </c:pt>
                <c:pt idx="50">
                  <c:v>9372.6</c:v>
                </c:pt>
                <c:pt idx="51">
                  <c:v>13800.449999999999</c:v>
                </c:pt>
                <c:pt idx="52">
                  <c:v>13779.65</c:v>
                </c:pt>
                <c:pt idx="53">
                  <c:v>12747.699999999999</c:v>
                </c:pt>
                <c:pt idx="54">
                  <c:v>13682.35</c:v>
                </c:pt>
                <c:pt idx="55">
                  <c:v>13000.4</c:v>
                </c:pt>
                <c:pt idx="56">
                  <c:v>11974.449999999999</c:v>
                </c:pt>
                <c:pt idx="57">
                  <c:v>12531.6</c:v>
                </c:pt>
                <c:pt idx="58">
                  <c:v>10048.9</c:v>
                </c:pt>
                <c:pt idx="59">
                  <c:v>5769</c:v>
                </c:pt>
                <c:pt idx="60">
                  <c:v>6998</c:v>
                </c:pt>
                <c:pt idx="61">
                  <c:v>5227</c:v>
                </c:pt>
                <c:pt idx="62">
                  <c:v>8128</c:v>
                </c:pt>
                <c:pt idx="63" formatCode="General">
                  <c:v>5547</c:v>
                </c:pt>
                <c:pt idx="64" formatCode="General">
                  <c:v>8603</c:v>
                </c:pt>
                <c:pt idx="65" formatCode="General">
                  <c:v>6375</c:v>
                </c:pt>
                <c:pt idx="66">
                  <c:v>5737.1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63-486A-9FF5-BDA11390E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146112"/>
        <c:axId val="221152000"/>
      </c:lineChart>
      <c:catAx>
        <c:axId val="22114611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221152000"/>
        <c:crosses val="autoZero"/>
        <c:auto val="1"/>
        <c:lblAlgn val="ctr"/>
        <c:lblOffset val="100"/>
        <c:noMultiLvlLbl val="0"/>
      </c:catAx>
      <c:valAx>
        <c:axId val="2211520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211461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effectLst/>
              </a:rPr>
              <a:t>Доля расходов на 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Государственную </a:t>
            </a:r>
            <a:r>
              <a:rPr lang="ru-RU" sz="2000" b="1" dirty="0">
                <a:effectLst/>
              </a:rPr>
              <a:t>программу 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"</a:t>
            </a:r>
            <a:r>
              <a:rPr lang="ru-RU" sz="2000" b="1" dirty="0">
                <a:effectLst/>
              </a:rPr>
              <a:t>Космическая деятельность России"</a:t>
            </a:r>
          </a:p>
        </c:rich>
      </c:tx>
      <c:layout>
        <c:manualLayout>
          <c:xMode val="edge"/>
          <c:yMode val="edge"/>
          <c:x val="0.16268833410843186"/>
          <c:y val="1.5696344210199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сводка!$G$10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сводка!$F$11:$F$18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сводка!$G$11:$G$18</c:f>
              <c:numCache>
                <c:formatCode>0.00%</c:formatCode>
                <c:ptCount val="8"/>
                <c:pt idx="0">
                  <c:v>1.0813101096138001E-2</c:v>
                </c:pt>
                <c:pt idx="1">
                  <c:v>1.0554657120319406E-2</c:v>
                </c:pt>
                <c:pt idx="2">
                  <c:v>1.007809762198264E-2</c:v>
                </c:pt>
                <c:pt idx="3">
                  <c:v>9.4740677291955348E-3</c:v>
                </c:pt>
                <c:pt idx="4">
                  <c:v>9.1779340276548129E-3</c:v>
                </c:pt>
                <c:pt idx="5">
                  <c:v>8.8609212488924352E-3</c:v>
                </c:pt>
                <c:pt idx="6">
                  <c:v>8.6485056672792777E-3</c:v>
                </c:pt>
                <c:pt idx="7">
                  <c:v>8.6795392198748302E-3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5-4397-AF50-F582CC4B7E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-27"/>
        <c:axId val="877830559"/>
        <c:axId val="877831391"/>
      </c:barChart>
      <c:catAx>
        <c:axId val="87783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7831391"/>
        <c:crosses val="autoZero"/>
        <c:auto val="1"/>
        <c:lblAlgn val="ctr"/>
        <c:lblOffset val="100"/>
        <c:noMultiLvlLbl val="0"/>
      </c:catAx>
      <c:valAx>
        <c:axId val="877831391"/>
        <c:scaling>
          <c:orientation val="minMax"/>
          <c:min val="5.000000000000001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7830559"/>
        <c:crosses val="autoZero"/>
        <c:crossBetween val="between"/>
      </c:valAx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Доля стартовой массы РН,</a:t>
            </a:r>
            <a:r>
              <a:rPr lang="ru-RU" baseline="0"/>
              <a:t> </a:t>
            </a:r>
            <a:br>
              <a:rPr lang="ru-RU" baseline="0"/>
            </a:br>
            <a:r>
              <a:rPr lang="ru-RU" baseline="0"/>
              <a:t>приходящаяся на выведение в космос иностранных КА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fc!$B$1</c:f>
              <c:strCache>
                <c:ptCount val="1"/>
                <c:pt idx="0">
                  <c:v>RU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fc!$A$2:$A$68</c:f>
              <c:numCache>
                <c:formatCode>General</c:formatCode>
                <c:ptCount val="67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  <c:pt idx="66">
                  <c:v>2023</c:v>
                </c:pt>
              </c:numCache>
            </c:numRef>
          </c:cat>
          <c:val>
            <c:numRef>
              <c:f>fc!$B$2:$B$68</c:f>
              <c:numCache>
                <c:formatCode>0.0%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5.4713052626929257E-3</c:v>
                </c:pt>
                <c:pt idx="15">
                  <c:v>0</c:v>
                </c:pt>
                <c:pt idx="16">
                  <c:v>4.7036485640926037E-3</c:v>
                </c:pt>
                <c:pt idx="17">
                  <c:v>0</c:v>
                </c:pt>
                <c:pt idx="18">
                  <c:v>4.6967069190248937E-3</c:v>
                </c:pt>
                <c:pt idx="19">
                  <c:v>0</c:v>
                </c:pt>
                <c:pt idx="20">
                  <c:v>4.4772649415367781E-3</c:v>
                </c:pt>
                <c:pt idx="21">
                  <c:v>0</c:v>
                </c:pt>
                <c:pt idx="22">
                  <c:v>4.3377905125756133E-3</c:v>
                </c:pt>
                <c:pt idx="23">
                  <c:v>0</c:v>
                </c:pt>
                <c:pt idx="24">
                  <c:v>1.0709793351302786E-2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8.9537524646217583E-3</c:v>
                </c:pt>
                <c:pt idx="32">
                  <c:v>0</c:v>
                </c:pt>
                <c:pt idx="33">
                  <c:v>0</c:v>
                </c:pt>
                <c:pt idx="34">
                  <c:v>1.5521064301552107E-2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3.8703241053058106E-2</c:v>
                </c:pt>
                <c:pt idx="39">
                  <c:v>0.1411128903122498</c:v>
                </c:pt>
                <c:pt idx="40">
                  <c:v>0.27783670512754177</c:v>
                </c:pt>
                <c:pt idx="41">
                  <c:v>0.23160719546956002</c:v>
                </c:pt>
                <c:pt idx="42">
                  <c:v>0.44590154488974082</c:v>
                </c:pt>
                <c:pt idx="43">
                  <c:v>0.41378573233337673</c:v>
                </c:pt>
                <c:pt idx="44">
                  <c:v>0.24514553142575637</c:v>
                </c:pt>
                <c:pt idx="45">
                  <c:v>0.4819429241159558</c:v>
                </c:pt>
                <c:pt idx="46">
                  <c:v>0.32873693681223604</c:v>
                </c:pt>
                <c:pt idx="47">
                  <c:v>0.40933914763684537</c:v>
                </c:pt>
                <c:pt idx="48">
                  <c:v>0.5381853513442828</c:v>
                </c:pt>
                <c:pt idx="49">
                  <c:v>0.63289998361282573</c:v>
                </c:pt>
                <c:pt idx="50">
                  <c:v>0.35148394118875237</c:v>
                </c:pt>
                <c:pt idx="51">
                  <c:v>0.56675663957817801</c:v>
                </c:pt>
                <c:pt idx="52">
                  <c:v>0.5137234884076356</c:v>
                </c:pt>
                <c:pt idx="53">
                  <c:v>0.49334398749776731</c:v>
                </c:pt>
                <c:pt idx="54">
                  <c:v>0.3181030082695836</c:v>
                </c:pt>
                <c:pt idx="55">
                  <c:v>0.54508212356326502</c:v>
                </c:pt>
                <c:pt idx="56">
                  <c:v>0.48362135456169875</c:v>
                </c:pt>
                <c:pt idx="57">
                  <c:v>0.20009548423320506</c:v>
                </c:pt>
                <c:pt idx="58">
                  <c:v>0.23125914279174836</c:v>
                </c:pt>
                <c:pt idx="59">
                  <c:v>0.38516207314959267</c:v>
                </c:pt>
                <c:pt idx="60">
                  <c:v>0.38482423549585598</c:v>
                </c:pt>
                <c:pt idx="61">
                  <c:v>2.0470633250430456E-2</c:v>
                </c:pt>
                <c:pt idx="62">
                  <c:v>8.7365714101968944E-2</c:v>
                </c:pt>
                <c:pt idx="63">
                  <c:v>3.2270284473383125E-3</c:v>
                </c:pt>
                <c:pt idx="64">
                  <c:v>2.35242362027611E-2</c:v>
                </c:pt>
                <c:pt idx="65">
                  <c:v>0.15411486580447786</c:v>
                </c:pt>
                <c:pt idx="66" formatCode="0.000%">
                  <c:v>8.6955437329361166E-4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DC-4E38-B8FB-363D035DD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665455"/>
        <c:axId val="226665871"/>
      </c:lineChart>
      <c:catAx>
        <c:axId val="22666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665871"/>
        <c:crosses val="autoZero"/>
        <c:auto val="1"/>
        <c:lblAlgn val="ctr"/>
        <c:lblOffset val="100"/>
        <c:noMultiLvlLbl val="0"/>
      </c:catAx>
      <c:valAx>
        <c:axId val="226665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665455"/>
        <c:crosses val="autoZero"/>
        <c:crossBetween val="between"/>
      </c:valAx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5B9BD5">
            <a:lumMod val="4000"/>
            <a:lumOff val="96000"/>
          </a:srgbClr>
        </a:gs>
        <a:gs pos="74000">
          <a:srgbClr val="5B9BD5">
            <a:lumMod val="45000"/>
            <a:lumOff val="55000"/>
          </a:srgbClr>
        </a:gs>
        <a:gs pos="83000">
          <a:srgbClr val="5B9BD5">
            <a:lumMod val="45000"/>
            <a:lumOff val="55000"/>
          </a:srgbClr>
        </a:gs>
        <a:gs pos="100000">
          <a:srgbClr val="5B9BD5">
            <a:lumMod val="30000"/>
            <a:lumOff val="70000"/>
          </a:srgb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0.38432</cdr:x>
      <cdr:y>0.36903</cdr:y>
    </cdr:from>
    <cdr:to>
      <cdr:x>0.95673</cdr:x>
      <cdr:y>0.36903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2377475" y="1633148"/>
          <a:ext cx="354104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0.49321</cdr:x>
      <cdr:y>0.14401</cdr:y>
    </cdr:from>
    <cdr:to>
      <cdr:x>0.49321</cdr:x>
      <cdr:y>0.3675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3051111" y="637329"/>
          <a:ext cx="0" cy="98904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ysClr val="windowText" lastClr="00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0.50648</cdr:x>
      <cdr:y>0.21406</cdr:y>
    </cdr:from>
    <cdr:to>
      <cdr:x>0.6727</cdr:x>
      <cdr:y>0.28105</cdr:y>
    </cdr:to>
    <cdr:sp macro="" textlink="">
      <cdr:nvSpPr>
        <cdr:cNvPr id="5" name="Выноска со стрелкой влево 4"/>
        <cdr:cNvSpPr/>
      </cdr:nvSpPr>
      <cdr:spPr>
        <a:xfrm xmlns:a="http://schemas.openxmlformats.org/drawingml/2006/main">
          <a:off x="3133168" y="947315"/>
          <a:ext cx="1028286" cy="296503"/>
        </a:xfrm>
        <a:prstGeom xmlns:a="http://schemas.openxmlformats.org/drawingml/2006/main" prst="leftArrowCallout">
          <a:avLst>
            <a:gd name="adj1" fmla="val 25000"/>
            <a:gd name="adj2" fmla="val 25000"/>
            <a:gd name="adj3" fmla="val 25000"/>
            <a:gd name="adj4" fmla="val 63125"/>
          </a:avLst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100" b="1"/>
            <a:t>+49%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0.16479</cdr:x>
      <cdr:y>0.18887</cdr:y>
    </cdr:from>
    <cdr:to>
      <cdr:x>0.27627</cdr:x>
      <cdr:y>0.26981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1401" y="861763"/>
          <a:ext cx="785684" cy="369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/>
            <a:t>Мир</a:t>
          </a:r>
        </a:p>
      </cdr:txBody>
    </cdr:sp>
  </cdr:relSizeAnchor>
  <cdr:relSizeAnchor xmlns:cdr="http://schemas.openxmlformats.org/drawingml/2006/chartDrawing">
    <cdr:from>
      <cdr:x>0.3233</cdr:x>
      <cdr:y>0.20326</cdr:y>
    </cdr:from>
    <cdr:to>
      <cdr:x>0.43477</cdr:x>
      <cdr:y>0.2842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51720" y="1151721"/>
          <a:ext cx="845328" cy="45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/>
            <a:t>РФ</a:t>
          </a:r>
        </a:p>
      </cdr:txBody>
    </cdr:sp>
  </cdr:relSizeAnchor>
  <cdr:relSizeAnchor xmlns:cdr="http://schemas.openxmlformats.org/drawingml/2006/chartDrawing">
    <cdr:from>
      <cdr:x>0.62149</cdr:x>
      <cdr:y>0.19168</cdr:y>
    </cdr:from>
    <cdr:to>
      <cdr:x>0.73297</cdr:x>
      <cdr:y>0.27263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97930" y="1018988"/>
          <a:ext cx="914400" cy="430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/>
            <a:t>США</a:t>
          </a:r>
        </a:p>
      </cdr:txBody>
    </cdr:sp>
  </cdr:relSizeAnchor>
  <cdr:relSizeAnchor xmlns:cdr="http://schemas.openxmlformats.org/drawingml/2006/chartDrawing">
    <cdr:from>
      <cdr:x>0.80073</cdr:x>
      <cdr:y>0.18831</cdr:y>
    </cdr:from>
    <cdr:to>
      <cdr:x>0.9122</cdr:x>
      <cdr:y>0.26925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568141" y="1001059"/>
          <a:ext cx="914400" cy="430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/>
            <a:t>КНР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0.60661</cdr:x>
      <cdr:y>0.66228</cdr:y>
    </cdr:from>
    <cdr:to>
      <cdr:x>0.72673</cdr:x>
      <cdr:y>0.83772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17720" y="34518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0.74648</cdr:x>
      <cdr:y>0.68949</cdr:y>
    </cdr:from>
    <cdr:to>
      <cdr:x>0.97972</cdr:x>
      <cdr:y>0.7392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88157" y="2813011"/>
          <a:ext cx="1777289" cy="202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Линейная экстраполяция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73259-37FD-4C2C-B66F-1017C978A8F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9487-9115-453F-8EBF-DE8FA5C3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2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90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36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16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49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9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0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4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3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8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69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64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81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33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7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44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48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25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1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96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35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212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9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559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07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47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065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38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8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5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453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021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9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1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83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2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Рисунок 14" descr="mkk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47066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osnovnye-polozhenija-osnov-gosudarstvennoi-politiki-rossiiskoi-federatsi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galacts.ru/doc/osnovy-gosudarstvennoi-politiki-v-oblasti-ispolzovanija-rezultatov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tatista.com/statistics/745717/global-governmental-spending-on-space-programs-leading-countrie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events/president/news/72606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path-2.interstellar-flight.ru/vp/1-publ/im-17-01.pdf" TargetMode="External"/><Relationship Id="rId3" Type="http://schemas.openxmlformats.org/officeDocument/2006/relationships/hyperlink" Target="https://space.skyrocket.de/index.html" TargetMode="External"/><Relationship Id="rId7" Type="http://schemas.openxmlformats.org/officeDocument/2006/relationships/hyperlink" Target="https://cloud.mail.ru/public/41fW/c719jnbU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csusa.org/resources/satellite-database" TargetMode="External"/><Relationship Id="rId5" Type="http://schemas.openxmlformats.org/officeDocument/2006/relationships/hyperlink" Target="http://astronaut.ru/index.htm" TargetMode="External"/><Relationship Id="rId4" Type="http://schemas.openxmlformats.org/officeDocument/2006/relationships/hyperlink" Target="https://planet4589.org/space/index.html" TargetMode="External"/><Relationship Id="rId9" Type="http://schemas.openxmlformats.org/officeDocument/2006/relationships/hyperlink" Target="https://cloud.mail.ru/public/67P7/b3ghDtk1h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stellar-flight.ru/" TargetMode="External"/><Relationship Id="rId3" Type="http://schemas.openxmlformats.org/officeDocument/2006/relationships/hyperlink" Target="mailto:i_mois@mail.ru" TargetMode="External"/><Relationship Id="rId7" Type="http://schemas.openxmlformats.org/officeDocument/2006/relationships/hyperlink" Target="http://www.mosspace.ru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van-moiseyev.livejournal.com/" TargetMode="External"/><Relationship Id="rId5" Type="http://schemas.openxmlformats.org/officeDocument/2006/relationships/hyperlink" Target="http://path-2.interstellar-flight.ru/" TargetMode="External"/><Relationship Id="rId4" Type="http://schemas.openxmlformats.org/officeDocument/2006/relationships/hyperlink" Target="https://t.me/iv_moi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>
          <a:xfrm>
            <a:off x="0" y="5963791"/>
            <a:ext cx="9144000" cy="356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28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.11.2023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0346" y="916909"/>
            <a:ext cx="54633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космонавтики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47066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0182" y="628072"/>
            <a:ext cx="7065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Цели и задачи российской космонавтики</a:t>
            </a:r>
          </a:p>
        </p:txBody>
      </p:sp>
    </p:spTree>
    <p:extLst>
      <p:ext uri="{BB962C8B-B14F-4D97-AF65-F5344CB8AC3E}">
        <p14:creationId xmlns:p14="http://schemas.microsoft.com/office/powerpoint/2010/main" val="25398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18" y="1012430"/>
            <a:ext cx="6387292" cy="55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653" y="519745"/>
            <a:ext cx="6119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документы Российской Федерации,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описывающие интересы, цели и задачи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космической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6252" y="3848270"/>
            <a:ext cx="6119090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45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Федеральная космическая программа России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ctr">
              <a:spcAft>
                <a:spcPts val="45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2016 – 2025 годы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436" y="1535408"/>
            <a:ext cx="8716817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45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Основы государственной политики Российской Федерации в области космической деятельности на период до 2030 года и дальнейшую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перспективу</a:t>
            </a:r>
          </a:p>
          <a:p>
            <a:pPr indent="457200" algn="ctr">
              <a:spcAft>
                <a:spcPts val="45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https://legalacts.ru/doc/osnovnye-polozhenija-osnov-gosudarstvennoi-politiki-rossiiskoi-federatsii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652" y="2520867"/>
            <a:ext cx="8608291" cy="117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45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Основы государственной политики в области использования результатов космической деятельности в интересах модернизации экономики Российской Федерации и развития ее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регионов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период до 2030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года</a:t>
            </a:r>
          </a:p>
          <a:p>
            <a:pPr indent="457200" algn="ctr">
              <a:spcAft>
                <a:spcPts val="45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https://legalacts.ru/doc/osnovy-gosudarstvennoi-politiki-v-oblasti-ispolzovanija-rezultatov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/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852" y="5153619"/>
            <a:ext cx="8405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45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этих документах целями и задачами РФ объявляются все существующие основные направления космической деятельности, без попытки установить какие-либо приоритеты.  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11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175256"/>
              </p:ext>
            </p:extLst>
          </p:nvPr>
        </p:nvGraphicFramePr>
        <p:xfrm>
          <a:off x="1939636" y="110837"/>
          <a:ext cx="7047753" cy="456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69522"/>
              </p:ext>
            </p:extLst>
          </p:nvPr>
        </p:nvGraphicFramePr>
        <p:xfrm>
          <a:off x="2008639" y="4912584"/>
          <a:ext cx="5168015" cy="1676400"/>
        </p:xfrm>
        <a:graphic>
          <a:graphicData uri="http://schemas.openxmlformats.org/drawingml/2006/table">
            <a:tbl>
              <a:tblPr/>
              <a:tblGrid>
                <a:gridCol w="687377">
                  <a:extLst>
                    <a:ext uri="{9D8B030D-6E8A-4147-A177-3AD203B41FA5}">
                      <a16:colId xmlns:a16="http://schemas.microsoft.com/office/drawing/2014/main" val="3552609297"/>
                    </a:ext>
                  </a:extLst>
                </a:gridCol>
                <a:gridCol w="4480638">
                  <a:extLst>
                    <a:ext uri="{9D8B030D-6E8A-4147-A177-3AD203B41FA5}">
                      <a16:colId xmlns:a16="http://schemas.microsoft.com/office/drawing/2014/main" val="1970489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ec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Экономические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886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ml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Военные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177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mn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Пилотируемые программы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456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Научные исследования и технические испытания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900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fc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Иностранные заказчики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1973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1708" y="4912584"/>
            <a:ext cx="165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Обозначения:</a:t>
            </a:r>
          </a:p>
        </p:txBody>
      </p:sp>
    </p:spTree>
    <p:extLst>
      <p:ext uri="{BB962C8B-B14F-4D97-AF65-F5344CB8AC3E}">
        <p14:creationId xmlns:p14="http://schemas.microsoft.com/office/powerpoint/2010/main" val="1118649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830" y="1531620"/>
            <a:ext cx="6530340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8075" y="942109"/>
            <a:ext cx="4922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Проблемы российской космонавтики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20" y="2135194"/>
            <a:ext cx="2880000" cy="4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88226" y="833262"/>
            <a:ext cx="636754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Основная проблема российской космонавтики</a:t>
            </a:r>
            <a:endParaRPr lang="ru-RU" sz="20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014445"/>
              </p:ext>
            </p:extLst>
          </p:nvPr>
        </p:nvGraphicFramePr>
        <p:xfrm>
          <a:off x="1388226" y="1233372"/>
          <a:ext cx="5951914" cy="381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127" y="5449256"/>
            <a:ext cx="8977745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/>
              <a:t>Снижение уровня космической деятельности России в период экспоненциального роста мировой космонавтики.</a:t>
            </a:r>
          </a:p>
          <a:p>
            <a:pPr algn="ctr"/>
            <a:r>
              <a:rPr lang="ru-RU" sz="1400" b="1" dirty="0" smtClean="0"/>
              <a:t>В свою очередь рост </a:t>
            </a:r>
            <a:r>
              <a:rPr lang="ru-RU" sz="1400" b="1" dirty="0"/>
              <a:t>мировой </a:t>
            </a:r>
            <a:r>
              <a:rPr lang="ru-RU" sz="1400" b="1" dirty="0" smtClean="0"/>
              <a:t>космонавтики обуславливается расширением экономически эффективных направлений.</a:t>
            </a:r>
            <a:endParaRPr lang="ru-RU" sz="1400" b="1" dirty="0"/>
          </a:p>
          <a:p>
            <a:pPr algn="ctr"/>
            <a:r>
              <a:rPr lang="ru-RU" sz="1400" dirty="0" smtClean="0"/>
              <a:t>Таким образом, Россия тормозит в то время, когда надо бы ускоряться.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491" y="1179522"/>
            <a:ext cx="8580581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Проблемы внутренние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Неэффективная система государственного управления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Низкая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производительность труда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Практическое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отсутствие инновационного развития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Неудовлетворительное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использование результатов космической деятельности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Стабильное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снижение бюджетного финансирования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Отсутствие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негосударственных инвестиций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Потери на арбитражные суды и уголовные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дела 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 другие.</a:t>
            </a:r>
          </a:p>
          <a:p>
            <a:pPr>
              <a:spcAft>
                <a:spcPts val="600"/>
              </a:spcAft>
            </a:pPr>
            <a:endParaRPr lang="ru-RU" b="1" i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Проблемы </a:t>
            </a:r>
            <a:r>
              <a:rPr lang="ru-RU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внешние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Пренебрежимо малая доля мирового космического рынка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Санкции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2а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затрудняющие выход на мировой рынок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2б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затрудняющие покупку комплектующих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Автаркия - снижение уровня влияния на мировую космонавтику</a:t>
            </a:r>
          </a:p>
        </p:txBody>
      </p:sp>
    </p:spTree>
    <p:extLst>
      <p:ext uri="{BB962C8B-B14F-4D97-AF65-F5344CB8AC3E}">
        <p14:creationId xmlns:p14="http://schemas.microsoft.com/office/powerpoint/2010/main" val="29719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7418" y="1618779"/>
            <a:ext cx="786938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Неэффективная система государственного управления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7418" y="2366970"/>
            <a:ext cx="752301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i="1"/>
              <a:t>В Правительстве и структурах Президента нет ни одного органа по космосу, даже консультативного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7418" y="3299827"/>
            <a:ext cx="752301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i="1" dirty="0" smtClean="0"/>
              <a:t>Отсутствует система </a:t>
            </a:r>
            <a:r>
              <a:rPr lang="ru-RU" i="1" dirty="0" err="1" smtClean="0"/>
              <a:t>целеуказания</a:t>
            </a:r>
            <a:r>
              <a:rPr lang="ru-RU" i="1" dirty="0" smtClean="0"/>
              <a:t> со стороны государства – Роскосмос сам формирует цели и задачи для себя.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7418" y="4232684"/>
            <a:ext cx="752301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i="1" dirty="0" smtClean="0"/>
              <a:t>Роскосмос совмещает регулятивные и производственные функции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7418" y="5027042"/>
            <a:ext cx="752301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i="1" dirty="0" smtClean="0"/>
              <a:t>Роскосмос – монополия, причем монополия экономически неэффективная </a:t>
            </a:r>
            <a:r>
              <a:rPr lang="ru-RU" i="1" dirty="0" smtClean="0"/>
              <a:t>(</a:t>
            </a:r>
            <a:r>
              <a:rPr lang="ru-RU" i="1" dirty="0" smtClean="0"/>
              <a:t>практически все </a:t>
            </a:r>
            <a:r>
              <a:rPr lang="ru-RU" i="1" dirty="0" smtClean="0"/>
              <a:t>доходы из </a:t>
            </a:r>
            <a:r>
              <a:rPr lang="ru-RU" i="1" dirty="0" smtClean="0"/>
              <a:t>федерального бюджета)</a:t>
            </a:r>
          </a:p>
        </p:txBody>
      </p:sp>
    </p:spTree>
    <p:extLst>
      <p:ext uri="{BB962C8B-B14F-4D97-AF65-F5344CB8AC3E}">
        <p14:creationId xmlns:p14="http://schemas.microsoft.com/office/powerpoint/2010/main" val="313797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3729" y="344117"/>
            <a:ext cx="6138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Низкая производительность труда в ракетно-космической отрасли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8621"/>
              </p:ext>
            </p:extLst>
          </p:nvPr>
        </p:nvGraphicFramePr>
        <p:xfrm>
          <a:off x="1080654" y="1680570"/>
          <a:ext cx="7924801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081313626"/>
                    </a:ext>
                  </a:extLst>
                </a:gridCol>
                <a:gridCol w="1584254">
                  <a:extLst>
                    <a:ext uri="{9D8B030D-6E8A-4147-A177-3AD203B41FA5}">
                      <a16:colId xmlns:a16="http://schemas.microsoft.com/office/drawing/2014/main" val="1852346785"/>
                    </a:ext>
                  </a:extLst>
                </a:gridCol>
                <a:gridCol w="939612">
                  <a:extLst>
                    <a:ext uri="{9D8B030D-6E8A-4147-A177-3AD203B41FA5}">
                      <a16:colId xmlns:a16="http://schemas.microsoft.com/office/drawing/2014/main" val="1274150553"/>
                    </a:ext>
                  </a:extLst>
                </a:gridCol>
                <a:gridCol w="3199602">
                  <a:extLst>
                    <a:ext uri="{9D8B030D-6E8A-4147-A177-3AD203B41FA5}">
                      <a16:colId xmlns:a16="http://schemas.microsoft.com/office/drawing/2014/main" val="628488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США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СССР/РФ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Источник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4397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1975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Лекция </a:t>
                      </a:r>
                      <a:r>
                        <a:rPr lang="ru-RU" sz="2000" dirty="0" smtClean="0">
                          <a:effectLst/>
                        </a:rPr>
                        <a:t>в МВТУ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68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2008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Минэкономразвития РФ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5397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2022 </a:t>
                      </a:r>
                      <a:endParaRPr lang="ru-RU" sz="2000" dirty="0" smtClean="0">
                        <a:effectLst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только </a:t>
                      </a:r>
                      <a:r>
                        <a:rPr lang="en-US" sz="2000" dirty="0" smtClean="0">
                          <a:effectLst/>
                        </a:rPr>
                        <a:t>SpaceX</a:t>
                      </a:r>
                      <a:r>
                        <a:rPr lang="ru-RU" sz="2000" dirty="0" smtClean="0"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82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Расчет по суммарной стартовой массе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51706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43562" y="3891716"/>
            <a:ext cx="5800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"Производительность труда — это, в последнем счете, самое важное, самое главное для победы нового общественного строя</a:t>
            </a:r>
            <a:r>
              <a:rPr lang="ru-RU" i="1" dirty="0" smtClean="0"/>
              <a:t>". – </a:t>
            </a:r>
            <a:r>
              <a:rPr lang="ru-RU" dirty="0" err="1" smtClean="0"/>
              <a:t>В.И.Ленин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91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0127" y="1080654"/>
            <a:ext cx="5999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3418" y="2413338"/>
            <a:ext cx="7813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 action="ppaction://hlinksldjump"/>
              </a:rPr>
              <a:t>Россия в контексте мировой космонавтики</a:t>
            </a:r>
            <a:endParaRPr lang="ru-RU" sz="28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 action="ppaction://hlinksldjump"/>
              </a:rPr>
              <a:t>Цели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 action="ppaction://hlinksldjump"/>
              </a:rPr>
              <a:t>и задачи российской космонавтики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 action="ppaction://hlinksldjump"/>
              </a:rPr>
              <a:t>Проблемы российской космонавтики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Внутренние</a:t>
            </a:r>
            <a:endParaRPr lang="ru-RU" sz="28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Внешние</a:t>
            </a:r>
            <a:endParaRPr lang="ru-RU" sz="28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 action="ppaction://hlinksldjump"/>
              </a:rPr>
              <a:t>Перспективы российской космонавтики</a:t>
            </a:r>
            <a:endParaRPr lang="ru-RU" sz="28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 action="ppaction://hlinksldjump"/>
              </a:rPr>
              <a:t>Рекомендуемые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 action="ppaction://hlinksldjump"/>
              </a:rPr>
              <a:t>мероприятия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51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8982" y="1034591"/>
            <a:ext cx="386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Сравнение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SpaceX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Роскосмоса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4437" y="4663927"/>
            <a:ext cx="6664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* -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SpaceX по состоянию на апрель 2022 года;</a:t>
            </a: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только Роскосмос по состоянию на 2021 год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кроме Роскосмоса есть еще военные организации и институты РАН).</a:t>
            </a: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28079"/>
              </p:ext>
            </p:extLst>
          </p:nvPr>
        </p:nvGraphicFramePr>
        <p:xfrm>
          <a:off x="272472" y="1634832"/>
          <a:ext cx="8636000" cy="2639159"/>
        </p:xfrm>
        <a:graphic>
          <a:graphicData uri="http://schemas.openxmlformats.org/drawingml/2006/table">
            <a:tbl>
              <a:tblPr firstRow="1" firstCol="1" bandRow="1"/>
              <a:tblGrid>
                <a:gridCol w="3911461">
                  <a:extLst>
                    <a:ext uri="{9D8B030D-6E8A-4147-A177-3AD203B41FA5}">
                      <a16:colId xmlns:a16="http://schemas.microsoft.com/office/drawing/2014/main" val="1245876083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420891329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564919582"/>
                    </a:ext>
                  </a:extLst>
                </a:gridCol>
                <a:gridCol w="2840321">
                  <a:extLst>
                    <a:ext uri="{9D8B030D-6E8A-4147-A177-3AD203B41FA5}">
                      <a16:colId xmlns:a16="http://schemas.microsoft.com/office/drawing/2014/main" val="199283412"/>
                    </a:ext>
                  </a:extLst>
                </a:gridCol>
              </a:tblGrid>
              <a:tr h="355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Параметр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SpaceX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Россия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SpaceX/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Россия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68850"/>
                  </a:ext>
                </a:extLst>
              </a:tr>
              <a:tr h="364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Число запущенных РН</a:t>
                      </a:r>
                    </a:p>
                  </a:txBody>
                  <a:tcPr marL="360000" marR="3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75" marR="216000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063902"/>
                  </a:ext>
                </a:extLst>
              </a:tr>
              <a:tr h="35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Число запущенных КА</a:t>
                      </a:r>
                    </a:p>
                  </a:txBody>
                  <a:tcPr marL="360000" marR="3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2018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975" marR="216000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91562"/>
                  </a:ext>
                </a:extLst>
              </a:tr>
              <a:tr h="35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Суммарная масса ПН, т</a:t>
                      </a:r>
                    </a:p>
                  </a:txBody>
                  <a:tcPr marL="360000" marR="3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665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75" marR="216000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04868"/>
                  </a:ext>
                </a:extLst>
              </a:tr>
              <a:tr h="35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Суммарная стартовая масса РН, т</a:t>
                      </a:r>
                    </a:p>
                  </a:txBody>
                  <a:tcPr marL="360000" marR="3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34 361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6 375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75" marR="216000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35155"/>
                  </a:ext>
                </a:extLst>
              </a:tr>
              <a:tr h="35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Число занятых*</a:t>
                      </a:r>
                    </a:p>
                  </a:txBody>
                  <a:tcPr marL="360000" marR="3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12 000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181 100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4975" marR="216000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93773"/>
                  </a:ext>
                </a:extLst>
              </a:tr>
              <a:tr h="356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Производительность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труда</a:t>
                      </a:r>
                    </a:p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по </a:t>
                      </a:r>
                      <a:r>
                        <a:rPr lang="ru-R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стартовой массе, </a:t>
                      </a:r>
                      <a:r>
                        <a:rPr lang="ru-RU" sz="16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т/чел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60000" marR="3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2,86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0,035</a:t>
                      </a:r>
                    </a:p>
                  </a:txBody>
                  <a:tcPr marL="4975" marR="216000" marT="49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4975" marR="216000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45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462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7977" y="50281"/>
            <a:ext cx="5688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Практическое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отсутствие инновационного 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развития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2201" y="962830"/>
            <a:ext cx="707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21 веке новыми аппаратами стали "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Радиоастрон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 и "Спектр-РГ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".</a:t>
            </a:r>
          </a:p>
          <a:p>
            <a:pPr lvl="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Но над этими проектами начали работу еще при </a:t>
            </a: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Л.Брежневе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61528"/>
              </p:ext>
            </p:extLst>
          </p:nvPr>
        </p:nvGraphicFramePr>
        <p:xfrm>
          <a:off x="826270" y="2409185"/>
          <a:ext cx="7611533" cy="1767840"/>
        </p:xfrm>
        <a:graphic>
          <a:graphicData uri="http://schemas.openxmlformats.org/drawingml/2006/table">
            <a:tbl>
              <a:tblPr/>
              <a:tblGrid>
                <a:gridCol w="1617658">
                  <a:extLst>
                    <a:ext uri="{9D8B030D-6E8A-4147-A177-3AD203B41FA5}">
                      <a16:colId xmlns:a16="http://schemas.microsoft.com/office/drawing/2014/main" val="3084534783"/>
                    </a:ext>
                  </a:extLst>
                </a:gridCol>
                <a:gridCol w="822510">
                  <a:extLst>
                    <a:ext uri="{9D8B030D-6E8A-4147-A177-3AD203B41FA5}">
                      <a16:colId xmlns:a16="http://schemas.microsoft.com/office/drawing/2014/main" val="1561269280"/>
                    </a:ext>
                  </a:extLst>
                </a:gridCol>
                <a:gridCol w="1192307">
                  <a:extLst>
                    <a:ext uri="{9D8B030D-6E8A-4147-A177-3AD203B41FA5}">
                      <a16:colId xmlns:a16="http://schemas.microsoft.com/office/drawing/2014/main" val="3071133402"/>
                    </a:ext>
                  </a:extLst>
                </a:gridCol>
                <a:gridCol w="1221619">
                  <a:extLst>
                    <a:ext uri="{9D8B030D-6E8A-4147-A177-3AD203B41FA5}">
                      <a16:colId xmlns:a16="http://schemas.microsoft.com/office/drawing/2014/main" val="2911962837"/>
                    </a:ext>
                  </a:extLst>
                </a:gridCol>
                <a:gridCol w="2757439">
                  <a:extLst>
                    <a:ext uri="{9D8B030D-6E8A-4147-A177-3AD203B41FA5}">
                      <a16:colId xmlns:a16="http://schemas.microsoft.com/office/drawing/2014/main" val="424019284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indent="0" algn="ctr">
                        <a:spcAft>
                          <a:spcPts val="45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Характерные сроки реализации космических проектов</a:t>
                      </a:r>
                      <a:endParaRPr lang="ru-RU" sz="2000" b="1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843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45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20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Начало работ</a:t>
                      </a:r>
                      <a:endParaRPr lang="ru-RU" sz="16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Завершение </a:t>
                      </a:r>
                      <a:endParaRPr lang="ru-RU" sz="16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16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6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256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АМС Луна-25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6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6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20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запуска Первого спутника до первой посадки на Луну (Луна-9) прошло 8 лет.</a:t>
                      </a:r>
                      <a:endParaRPr lang="ru-RU" sz="12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700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РН Ангара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1992</a:t>
                      </a:r>
                      <a:endParaRPr lang="ru-RU" sz="16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6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года</a:t>
                      </a:r>
                      <a:endParaRPr lang="ru-RU" sz="20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45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эксплуатацию не введена.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720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КК Орел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6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6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лет</a:t>
                      </a:r>
                      <a:endParaRPr lang="ru-RU" sz="20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45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 верить планам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86317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4419" y="4520834"/>
            <a:ext cx="707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Таким образом, пока идет разработка, проекты утрачивают свою </a:t>
            </a:r>
            <a:r>
              <a:rPr lang="ru-RU" i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инновационность</a:t>
            </a: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а иногда – и целесообразность.  </a:t>
            </a:r>
            <a:endParaRPr lang="ru-RU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274" y="5510975"/>
            <a:ext cx="8617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21 веке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несомненным успехом инноваций стало использование зарубежных комплектующих. Это, в частности,  позволило довести срок активного существования спутников  до мировых стандартов.</a:t>
            </a:r>
          </a:p>
          <a:p>
            <a:pPr lvl="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НО… сегодня это приходится с большими затратами отыгрывать обратно.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2201" y="1599982"/>
            <a:ext cx="707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Последний запуск к Луне – 1976 год.</a:t>
            </a:r>
          </a:p>
          <a:p>
            <a:pPr lvl="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Последний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успешный запуск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планетам – 1988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год.</a:t>
            </a:r>
          </a:p>
        </p:txBody>
      </p:sp>
    </p:spTree>
    <p:extLst>
      <p:ext uri="{BB962C8B-B14F-4D97-AF65-F5344CB8AC3E}">
        <p14:creationId xmlns:p14="http://schemas.microsoft.com/office/powerpoint/2010/main" val="4284380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2766" y="639680"/>
            <a:ext cx="5063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Использование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результатов КД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818" y="1376780"/>
            <a:ext cx="8728364" cy="512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5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29 марта 2007 года состоялось Заседание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Президиума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Государственного совета «О развитии ракетно-космической промышленности и повышении эффективности использования результатов космической деятельности в России».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было указано на неэффективность использования результатов космической деятельности, а значит – всей космической отрасли в целом. В частности,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Президент РФ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В.В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Путин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тогда говорил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indent="457200" algn="just">
              <a:spcAft>
                <a:spcPts val="45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«Первое – это формирование полноценного рынка космических услуг. К сожалению, пока приходится констатировать его практическое отсутствие. </a:t>
            </a:r>
          </a:p>
          <a:p>
            <a:pPr indent="457200" algn="just">
              <a:spcAft>
                <a:spcPts val="45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indent="457200" algn="just">
              <a:spcAft>
                <a:spcPts val="45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Основная причина – отсутствие здесь осмысленных и хорошо просчитанных государственных подходов. Если говорить прямо, то предметно этими вопросами пока не занимались. Нет ни четкого перечня космических услуг, ни практики информирования потребителей, ни маркетинговых исследований. </a:t>
            </a:r>
          </a:p>
          <a:p>
            <a:pPr indent="457200" algn="just">
              <a:spcAft>
                <a:spcPts val="45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indent="457200" algn="just">
              <a:spcAft>
                <a:spcPts val="45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стране практически отсутствует институт операторов, обеспечивающих оказание космических услуг. А это ключевой вопрос, особенно в условиях нарастающей экспансии из-за рубежа».</a:t>
            </a:r>
          </a:p>
        </p:txBody>
      </p:sp>
    </p:spTree>
    <p:extLst>
      <p:ext uri="{BB962C8B-B14F-4D97-AF65-F5344CB8AC3E}">
        <p14:creationId xmlns:p14="http://schemas.microsoft.com/office/powerpoint/2010/main" val="3359329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526" y="1772087"/>
            <a:ext cx="7809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Основным заказчиком и потребителем результатов космической деятельности является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государство.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3526" y="848757"/>
            <a:ext cx="7994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Неудовлетворительное использование результатов космической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деятельности приводит к тому, что часть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прибыли космической отрасли, получаемая от граждан и негосударственных предприятий пренебрежимо мала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7109" y="5033031"/>
            <a:ext cx="584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45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Основы государственной политики в области использования результатов космической деятельности в интересах модернизации экономики Российской Федерации и развития ее регионов на период до 2030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года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3526" y="2529149"/>
            <a:ext cx="7809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Государство, в лице чиновников министерств и ведомств, не в состоянии ни грамотно заказать что-либо, ни эффективно использовать. Основной мотивацией государства является сохранение стабильности производственных предприятий (которые все государственные), а не интересы потребителей. 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6654" y="4033494"/>
            <a:ext cx="7910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Практически единственным результатом Заседания Президиума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Государственного совета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стали: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3526" y="6097869"/>
            <a:ext cx="7910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Подписанные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Президентом 14 января 2014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12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86376"/>
              </p:ext>
            </p:extLst>
          </p:nvPr>
        </p:nvGraphicFramePr>
        <p:xfrm>
          <a:off x="354563" y="1109792"/>
          <a:ext cx="6729727" cy="404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195126" y="3400994"/>
            <a:ext cx="1681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материалам Федеральных законов "О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федеральном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бюджете"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14423" y="188375"/>
            <a:ext cx="4835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Бюджетное финансирование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491" y="5232983"/>
            <a:ext cx="83589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новация – финансирование конкретных космических программ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программы (Сфера, вероятно – РОС)  </a:t>
            </a:r>
          </a:p>
          <a:p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На фоне мировых трат: 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://www.statista.com/statistics/745717/global-governmental-spending-on-space-programs-leading-countries</a:t>
            </a:r>
            <a:r>
              <a:rPr lang="en-US" sz="12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43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4393" y="4751176"/>
            <a:ext cx="47219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Для РФ доля негосударственных инвестиций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(по массе полезной нагрузки):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0,0057%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</a:rPr>
              <a:t>без учета истории с Морским стартом</a:t>
            </a:r>
            <a:r>
              <a:rPr lang="ru-RU" dirty="0" smtClean="0">
                <a:latin typeface="Times New Roman" panose="02020603050405020304" pitchFamily="18" charset="0"/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1265" y="6182331"/>
            <a:ext cx="430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(муляж внебюджетного финансирования)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493" y="133168"/>
            <a:ext cx="70030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Отсутствие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негосударственных инвестиций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космическую 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отрасль</a:t>
            </a:r>
            <a:endParaRPr lang="ru-RU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0494" y="1062136"/>
            <a:ext cx="72884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обычной практике негосударственные инвестиции осуществляются за счет: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акционерного капитала предприятий;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частных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вложений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Особенно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важным является "инвестиции" идей и персонала. </a:t>
            </a:r>
            <a:endParaRPr lang="ru-RU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ru-RU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Space”</a:t>
            </a:r>
            <a:endParaRPr lang="ru-RU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Последний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процесс в настоящее время резко активизировался.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0790" y="3189213"/>
            <a:ext cx="7787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По данным </a:t>
            </a:r>
            <a:r>
              <a:rPr lang="en-US" i="1" dirty="0" smtClean="0"/>
              <a:t>Euroconsult</a:t>
            </a:r>
            <a:r>
              <a:rPr lang="ru-RU" i="1" dirty="0" smtClean="0"/>
              <a:t> </a:t>
            </a:r>
            <a:r>
              <a:rPr lang="ru-RU" dirty="0" smtClean="0"/>
              <a:t>государственные вложения </a:t>
            </a:r>
          </a:p>
          <a:p>
            <a:r>
              <a:rPr lang="ru-RU" dirty="0" smtClean="0"/>
              <a:t>в космическую отрасль мира на 2021 год:</a:t>
            </a:r>
            <a:r>
              <a:rPr lang="en-US" dirty="0" smtClean="0"/>
              <a:t> </a:t>
            </a:r>
            <a:r>
              <a:rPr lang="ru-RU" dirty="0" smtClean="0"/>
              <a:t>91 млрд </a:t>
            </a:r>
            <a:r>
              <a:rPr lang="en-US" dirty="0" smtClean="0"/>
              <a:t>$</a:t>
            </a:r>
            <a:r>
              <a:rPr lang="ru-RU" dirty="0" smtClean="0"/>
              <a:t> (3,567 – доля РФ) </a:t>
            </a:r>
            <a:r>
              <a:rPr lang="ru-RU" i="1" dirty="0" smtClean="0"/>
              <a:t> </a:t>
            </a:r>
            <a:endParaRPr lang="en-US" i="1" dirty="0" smtClean="0"/>
          </a:p>
          <a:p>
            <a:r>
              <a:rPr lang="ru-RU" i="1" dirty="0" smtClean="0"/>
              <a:t>(</a:t>
            </a:r>
            <a:r>
              <a:rPr lang="ru-RU" i="1" dirty="0" smtClean="0">
                <a:solidFill>
                  <a:srgbClr val="00B050"/>
                </a:solidFill>
              </a:rPr>
              <a:t>на 2030 прогноз – 110 </a:t>
            </a:r>
            <a:r>
              <a:rPr lang="ru-RU" i="1" dirty="0">
                <a:solidFill>
                  <a:srgbClr val="00B050"/>
                </a:solidFill>
              </a:rPr>
              <a:t>млрд </a:t>
            </a:r>
            <a:r>
              <a:rPr lang="en-US" i="1" dirty="0">
                <a:solidFill>
                  <a:srgbClr val="00B050"/>
                </a:solidFill>
              </a:rPr>
              <a:t>$</a:t>
            </a:r>
            <a:r>
              <a:rPr lang="ru-RU" dirty="0"/>
              <a:t> 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0790" y="4266430"/>
            <a:ext cx="74078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Объём международного рынка космических услуг оценивается в 300—400 млрд долл.</a:t>
            </a:r>
          </a:p>
        </p:txBody>
      </p:sp>
    </p:spTree>
    <p:extLst>
      <p:ext uri="{BB962C8B-B14F-4D97-AF65-F5344CB8AC3E}">
        <p14:creationId xmlns:p14="http://schemas.microsoft.com/office/powerpoint/2010/main" val="366764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22764" y="98838"/>
            <a:ext cx="6536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Потери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 арбитражные суды и уголовные дела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5817" y="1009272"/>
            <a:ext cx="7843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Большое количество арбитражных судов между предприятиями космической отрасли и заказчиками (Роскосмос и </a:t>
            </a: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Миноброны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по существу являются перекладыванием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денег из одного государственного кармана в другой с усушкой и утруской по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дороге.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817" y="3373689"/>
            <a:ext cx="78430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Уголовные дела связаны с хищениями и </a:t>
            </a:r>
            <a:r>
              <a:rPr lang="ru-RU" dirty="0" smtClean="0"/>
              <a:t>шпионажем.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обоих случаях СМИ крайне мало сообщают о сути обвинений, что у многих вызывает сомнения в справедливости обвинений.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Результат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Общий ущерб престижу российской космонавтики.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Снижение качества и числа выпускников ВУЗов, идущих в ракетно-космическую отрасль.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Снижение числа сотрудников, желающих работать с зарубежными фирмами, и, как следствие, снижение возможностей получить важные для отрасли «ноу-хау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817" y="2458270"/>
            <a:ext cx="7843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Здесь показательно, что во время «финансового оздоровления» Центра Хруничева, проводимого </a:t>
            </a: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Роскосмосом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шли процессы, в рамках которых Роскосмос отсуживал у Центра миллиарды рублей.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81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7382" y="5977583"/>
            <a:ext cx="5564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История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запусков в интересах других государств в РФ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5358" y="146277"/>
            <a:ext cx="687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Пренебрежимо малая доля </a:t>
            </a:r>
            <a:endParaRPr lang="ru-RU" sz="28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мирового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космического рынка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256693"/>
              </p:ext>
            </p:extLst>
          </p:nvPr>
        </p:nvGraphicFramePr>
        <p:xfrm>
          <a:off x="692727" y="1274619"/>
          <a:ext cx="7730837" cy="47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144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1987" y="473426"/>
            <a:ext cx="6260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Санкции: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затрудняющие выход на мировой </a:t>
            </a:r>
            <a:r>
              <a:rPr lang="ru-RU" dirty="0" smtClean="0"/>
              <a:t>рынок;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затрудняющие покупку </a:t>
            </a:r>
            <a:r>
              <a:rPr lang="ru-RU" dirty="0" smtClean="0"/>
              <a:t>комплектующих за рубежом.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65411" y="2225505"/>
            <a:ext cx="732905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U.S. Code § 2279 - Foreign commercial satellite services and foreign launches </a:t>
            </a:r>
            <a:endParaRPr lang="ru-RU" b="1" dirty="0" smtClean="0"/>
          </a:p>
          <a:p>
            <a:pPr algn="ctr"/>
            <a:endParaRPr lang="ru-RU" sz="700" b="1" dirty="0" smtClean="0"/>
          </a:p>
          <a:p>
            <a:pPr algn="ctr"/>
            <a:r>
              <a:rPr lang="ru-RU" b="1" dirty="0" smtClean="0"/>
              <a:t>(</a:t>
            </a:r>
            <a:r>
              <a:rPr lang="en-US" dirty="0"/>
              <a:t>Dec. 20, </a:t>
            </a:r>
            <a:r>
              <a:rPr lang="en-US" dirty="0" smtClean="0"/>
              <a:t>2019</a:t>
            </a:r>
            <a:r>
              <a:rPr lang="ru-RU" dirty="0" smtClean="0"/>
              <a:t> – последняя редакция)</a:t>
            </a:r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7869" y="3485877"/>
            <a:ext cx="7309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- с</a:t>
            </a:r>
            <a:r>
              <a:rPr lang="ru-RU" i="1" dirty="0" smtClean="0">
                <a:solidFill>
                  <a:srgbClr val="FF0000"/>
                </a:solidFill>
              </a:rPr>
              <a:t> 1-го января 2023 года практически запрещает использование российских средств государствами, желающими иметь контракты с США.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9182" y="4583607"/>
            <a:ext cx="42274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Покупка </a:t>
            </a:r>
            <a:r>
              <a:rPr lang="ru-RU" dirty="0"/>
              <a:t>комплектующих за </a:t>
            </a:r>
            <a:r>
              <a:rPr lang="ru-RU" dirty="0" smtClean="0"/>
              <a:t>рубежом:</a:t>
            </a:r>
          </a:p>
          <a:p>
            <a:r>
              <a:rPr lang="ru-RU" dirty="0" smtClean="0"/>
              <a:t>2001 г. – 0%</a:t>
            </a:r>
          </a:p>
          <a:p>
            <a:r>
              <a:rPr lang="ru-RU" dirty="0" smtClean="0"/>
              <a:t>2013 г. – 70-80%</a:t>
            </a:r>
          </a:p>
          <a:p>
            <a:r>
              <a:rPr lang="ru-RU" dirty="0" smtClean="0"/>
              <a:t>н/в - 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3974" y="5524425"/>
            <a:ext cx="4392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Угроза вторичных санкций достаточно велика и не дает возможности рассчитывать на параллельный импорт.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27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653" y="1267171"/>
            <a:ext cx="7092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Автаркия </a:t>
            </a:r>
            <a:r>
              <a:rPr lang="ru-RU" sz="2800" b="1" dirty="0"/>
              <a:t>- снижение уровня влияния на мировую космонавтику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39" y="2358053"/>
            <a:ext cx="7928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Выполнялись безвозмездные запуски межпланетных станций и телескопов для Европы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 МКС при 10% финансового вклада РФ имела до 33 % потенциала станции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 нескольких марсианских станциях США имелись российские приборы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Российские делегации особо приветствовались на международных форумах.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5914" y="4803152"/>
            <a:ext cx="8436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настоящее время осталась только МКС (до 2030 г.), существенно снижен мировой интерес к российской космонавтике.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913" y="5544904"/>
            <a:ext cx="8436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Каких-либо планов на участие в значимых международных проектах нет. 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4254" y="945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— </a:t>
            </a:r>
            <a:r>
              <a:rPr lang="ru-RU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Starlink</a:t>
            </a:r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</a:rPr>
              <a:t> доступен на </a:t>
            </a:r>
            <a:r>
              <a:rPr lang="ru-RU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всех</a:t>
            </a:r>
            <a:r>
              <a:rPr lang="ru-RU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</a:rPr>
              <a:t>континентах, в более чем 60 странах (и территориях) мира, соединяя более 2-х миллионов активных абонентов.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0945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05345" y="1948872"/>
            <a:ext cx="70658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Россия 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в контексте мировой космонавтики</a:t>
            </a:r>
          </a:p>
          <a:p>
            <a:pPr algn="ctr"/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582" y="1366982"/>
            <a:ext cx="83034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Перспективы российской космонавтики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55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654" y="1886726"/>
            <a:ext cx="726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Сценарии 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развития</a:t>
            </a:r>
          </a:p>
          <a:p>
            <a:pPr>
              <a:spcAft>
                <a:spcPts val="0"/>
              </a:spcAft>
            </a:pPr>
            <a:endParaRPr lang="ru-RU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Катастрофический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endParaRPr lang="ru-RU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Реалистический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endParaRPr lang="ru-RU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Оптимистический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3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603341"/>
              </p:ext>
            </p:extLst>
          </p:nvPr>
        </p:nvGraphicFramePr>
        <p:xfrm>
          <a:off x="697344" y="1028930"/>
          <a:ext cx="7620000" cy="407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84349" y="381061"/>
            <a:ext cx="297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Катастрофический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7344" y="5294990"/>
            <a:ext cx="7684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 более выгодно закупать необходимые результаты космической деятельности за рубежом (Китай, Индия), чем финансировать собственную космическую отрасль.</a:t>
            </a:r>
          </a:p>
        </p:txBody>
      </p:sp>
    </p:spTree>
    <p:extLst>
      <p:ext uri="{BB962C8B-B14F-4D97-AF65-F5344CB8AC3E}">
        <p14:creationId xmlns:p14="http://schemas.microsoft.com/office/powerpoint/2010/main" val="23823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3200" y="455090"/>
            <a:ext cx="726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Реалистический сценарий</a:t>
            </a:r>
            <a:endParaRPr lang="ru-RU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654" y="1286685"/>
            <a:ext cx="85066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Реалистический сценарий - сохранение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нынешнего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уровня орбитальных группировок спутников связи и ДЗЗ.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Необходимо учитывать: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хроническое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снижение бюджетного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финансирования;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потерю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прибыли от международных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контрактов;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большие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затраты на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импортозамещение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Совокупность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этих факторов приведет к завершению пилотируемой программы вместе с завершением работы МКС и отказ от научных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45668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3200" y="455090"/>
            <a:ext cx="726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Оптимистический сценарий</a:t>
            </a:r>
            <a:endParaRPr lang="ru-RU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400" y="1656140"/>
            <a:ext cx="8506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Оптимистический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сценарий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сохранение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нынешнего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уровня существующих сегодня направлений космической деятельности.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Необходимо: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стабилизация бюджетного финансирования;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наращивание негосударственного финансирования;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разработка и реализация программы оздоровления космической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отрасли.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67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7492" y="205572"/>
            <a:ext cx="2189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Что делать?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8764" y="1467456"/>
            <a:ext cx="8331200" cy="158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35"/>
              </a:spcAft>
            </a:pPr>
            <a:r>
              <a:rPr lang="ru-RU" sz="2400" b="1" i="1" dirty="0">
                <a:solidFill>
                  <a:srgbClr val="FF0000"/>
                </a:solidFill>
              </a:rPr>
              <a:t>Бессмыслица - искать решение, если оно и так есть.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Речь идет о том, как поступать с задачей, которая решения не имеет.</a:t>
            </a:r>
            <a:endParaRPr lang="ru-RU" sz="2400" b="1" dirty="0">
              <a:solidFill>
                <a:srgbClr val="FF0000"/>
              </a:solidFill>
            </a:endParaRPr>
          </a:p>
          <a:p>
            <a:pPr indent="173355" algn="r">
              <a:spcAft>
                <a:spcPts val="135"/>
              </a:spcAft>
            </a:pPr>
            <a:r>
              <a:rPr lang="ru-RU" sz="2400" b="1" i="1" dirty="0">
                <a:solidFill>
                  <a:srgbClr val="00B050"/>
                </a:solidFill>
              </a:rPr>
              <a:t>Хунта, </a:t>
            </a:r>
            <a:r>
              <a:rPr lang="ru-RU" sz="2400" b="1" i="1" dirty="0" err="1">
                <a:solidFill>
                  <a:srgbClr val="00B050"/>
                </a:solidFill>
              </a:rPr>
              <a:t>Кристобаль</a:t>
            </a:r>
            <a:r>
              <a:rPr lang="ru-RU" sz="2400" b="1" i="1" dirty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2" y="3049940"/>
            <a:ext cx="1344171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81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6363" y="1130172"/>
            <a:ext cx="845127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России имеются все объективные предпосылки для активной космической деятельности и значительному расширению сферы использования ее результатов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природные ресурсы, объем и разнообразие которых больше, чем в любом ином государстве;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объективная необходимость использования космических средств, связанная с огромной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территорией;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самый большой по времени опыт космической деятельности, причем здесь следует учитывать и обширный негативный опыт;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наземная космическая инфраструктура, способная обеспечить реализацию любых разумных задач;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ракетно-космическая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промышленность, способная обеспечить весь спектр работ;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специалисты, способные решать современные задачи космонавтики;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значительная общественная поддержка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космонавтики.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6060" y="482661"/>
            <a:ext cx="4039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Располагаемые резервы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362" y="6015428"/>
            <a:ext cx="8451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При правильной организации работ Россия способна бороться за первое место с США и Китаем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82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575" y="1162900"/>
            <a:ext cx="79536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Разработать и опубликовать Концепцию развития российской космонавтики до 2040 года.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Модернизировать систему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государственного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управления  с учетом лучших мировых практик.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Систематизировать правовую базу космической деятельности, устранить противоречия и правовые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пробелы.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Обеспечить режим максимального благоприятствования организациям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 Space.</a:t>
            </a:r>
            <a:endParaRPr lang="ru-RU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Создать условия для привлечения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негосударственных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средств для финансирования космической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66374" y="205572"/>
            <a:ext cx="4978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Рекомендуемые 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мероприятия</a:t>
            </a:r>
          </a:p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>30.03.2023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1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575" y="1162900"/>
            <a:ext cx="795366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Реорганизовать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схему оплаты космических услуг федеральными и региональными органами власти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Обеспечить </a:t>
            </a:r>
            <a:r>
              <a:rPr lang="ru-RU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импортозамещение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и переход к </a:t>
            </a:r>
            <a:r>
              <a:rPr lang="ru-RU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импортонезависимости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Радикально пересмотреть Федеральную космическую программу, отказавших от затратных программ в направлениях, на которых возможно получение прибыли.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Улучшить систему информирования граждан и предприятий.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Обеспечить информирование юридических и физических лиц о перспективах их участия в космической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82568" y="491899"/>
            <a:ext cx="5445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Рекомендуемые 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мероприятия -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04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9492" y="223882"/>
            <a:ext cx="7287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Вступительного слова </a:t>
            </a:r>
            <a:r>
              <a:rPr lang="ru-RU" dirty="0"/>
              <a:t>Президента России на совещании по вопросам развития космической </a:t>
            </a:r>
            <a:r>
              <a:rPr lang="ru-RU" dirty="0" smtClean="0"/>
              <a:t>отрасли 26 </a:t>
            </a:r>
            <a:r>
              <a:rPr lang="ru-RU" dirty="0"/>
              <a:t>октября 2023 </a:t>
            </a:r>
            <a:r>
              <a:rPr lang="ru-RU" dirty="0" smtClean="0"/>
              <a:t>года</a:t>
            </a:r>
            <a:endParaRPr lang="ru-RU" dirty="0"/>
          </a:p>
          <a:p>
            <a:r>
              <a:rPr lang="ru-RU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www.kremlin.ru/events/president/news/72606</a:t>
            </a:r>
            <a:endParaRPr lang="ru-RU" sz="2400" b="1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745" y="1471044"/>
            <a:ext cx="852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Первое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Это налаживание именно серийного производства космических аппаратов, переход к конвейерной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сборке…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744" y="2087263"/>
            <a:ext cx="852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 Второе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Нужно существенно, а точнее, радикально снизить стоимость доставки космических аппаратов на околоземную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орбиту…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1819" y="2703482"/>
            <a:ext cx="8525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5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Третье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 формировании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долгосрочного заказа на космические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услуги…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819" y="3073480"/>
            <a:ext cx="84050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…четвёртое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Как и во всех других секторах экономики, в космической сфере нужно стремиться к развитию конкуренции, настраивать именно рыночные механизмы, создавать реальные возможности для частных компаний в космической сфере бороться за государственный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заказ.</a:t>
            </a:r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Сейчас пробиться им туда достаточно сложно, во многом потому, что госструктуры, как правило, получают услуги, продукты «Роскосмоса» безвозмездно, даром. И конечно, такая практика искажает конкуренцию, лишает сам «Роскосмос» мотивации работать над повышением качества продуктов.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856" y="5135583"/>
            <a:ext cx="8405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Пятое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 считаю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важным активнее развивать экспорт наших космических продуктов и услуг.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5581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255" y="4762555"/>
            <a:ext cx="8691418" cy="181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5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 4 октября 1957 года до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нояб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года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мире осуществлено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6139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запусков ракет-носителей (РН) суммарным стартовым весом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2 миллиона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98 тысяч 316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тонн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На орбиту Земли и далее было выведено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17 тысяч 188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космических аппаратов (КА) общей массой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35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тысячи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847 тонн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Еще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407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пусков были неудачными. Суммарная стартовая масса аварийных РН составила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108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тысяч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131 тонну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spcAft>
                <a:spcPts val="45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Цифры из базы данных автора.  По оценке масса имеет погрешность 5</a:t>
            </a:r>
            <a:r>
              <a:rPr lang="en-US" sz="1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122797"/>
              </p:ext>
            </p:extLst>
          </p:nvPr>
        </p:nvGraphicFramePr>
        <p:xfrm>
          <a:off x="1588656" y="230418"/>
          <a:ext cx="7148944" cy="442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93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092" y="1683227"/>
            <a:ext cx="8460508" cy="4219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450"/>
              </a:spcAft>
            </a:pPr>
            <a:r>
              <a:rPr lang="ru-RU" sz="2400" b="1" u="sng" dirty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2400" b="1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Gunter's Space Page. 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https://space.skyrocket.de/index.html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Jonathan's Space Home Page. 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https://planet4589.org/space/index.html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AstroNote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- Космическая энциклопедия. </a:t>
            </a: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http://astronaut.ru/index.htm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UCS Satellite Database. 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https://www.ucsusa.org/resources/satellite-database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И. Моисеев. Космическая политика России. 2008 год.\\Вопрос сопоставления масштабов космической деятельности в разных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странах. </a:t>
            </a:r>
            <a:r>
              <a:rPr lang="ru-RU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</a:t>
            </a: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://cloud.mail.ru/public/41fW/c719jnbUG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И. Моисеев. Итоги 60 лет космической эры. Независимая газета, 08.02.2017. </a:t>
            </a: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http://path-2.interstellar-flight.ru/vp/1-publ/im-17-01.pdf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И. Моисеев. Космос. Статистический сборник. 2022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год.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cloud.mail.ru/public/67P7/b3ghDtk1h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SzPts val="1200"/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Законы о федеральном бюджете РФ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44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99879" y="3687328"/>
            <a:ext cx="422934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1200" b="1" dirty="0">
                <a:latin typeface="Arial" charset="0"/>
              </a:rPr>
              <a:t>Моисеев Иван Михайлович,</a:t>
            </a:r>
            <a:r>
              <a:rPr lang="ru-RU" sz="1200" dirty="0">
                <a:latin typeface="Arial" charset="0"/>
              </a:rPr>
              <a:t> </a:t>
            </a:r>
          </a:p>
          <a:p>
            <a:pPr indent="450850" algn="ctr"/>
            <a:r>
              <a:rPr lang="ru-RU" sz="1200" dirty="0" smtClean="0">
                <a:latin typeface="Arial" charset="0"/>
              </a:rPr>
              <a:t>Руководитель </a:t>
            </a:r>
            <a:r>
              <a:rPr lang="ru-RU" sz="1200" dirty="0">
                <a:latin typeface="Arial" charset="0"/>
              </a:rPr>
              <a:t>ИКП,</a:t>
            </a:r>
          </a:p>
          <a:p>
            <a:pPr indent="450850" algn="ctr"/>
            <a:r>
              <a:rPr lang="ru-RU" sz="1200" dirty="0">
                <a:latin typeface="Arial" charset="0"/>
              </a:rPr>
              <a:t>Научный руководитель МКК,</a:t>
            </a:r>
          </a:p>
          <a:p>
            <a:pPr indent="450850" algn="ctr"/>
            <a:r>
              <a:rPr lang="ru-RU" sz="1200" dirty="0" smtClean="0">
                <a:latin typeface="Arial" charset="0"/>
              </a:rPr>
              <a:t>Член экспертного совета </a:t>
            </a:r>
          </a:p>
          <a:p>
            <a:pPr indent="450850" algn="ctr"/>
            <a:r>
              <a:rPr lang="ru-RU" sz="1200" dirty="0" smtClean="0">
                <a:latin typeface="Arial" charset="0"/>
              </a:rPr>
              <a:t>при Правительстве Российской Федерации</a:t>
            </a:r>
            <a:endParaRPr lang="ru-RU" sz="1200" dirty="0">
              <a:latin typeface="Arial" charset="0"/>
            </a:endParaRPr>
          </a:p>
          <a:p>
            <a:pPr indent="450850" algn="ctr"/>
            <a:endParaRPr lang="ru-RU" sz="1200" dirty="0">
              <a:latin typeface="Arial" charset="0"/>
            </a:endParaRPr>
          </a:p>
          <a:p>
            <a:pPr indent="450850" algn="ctr"/>
            <a:r>
              <a:rPr lang="ru-RU" sz="1200" b="1" dirty="0" err="1">
                <a:latin typeface="Arial" charset="0"/>
                <a:hlinkClick r:id="rId3"/>
              </a:rPr>
              <a:t>i_mois@mail.ru</a:t>
            </a:r>
            <a:endParaRPr lang="ru-RU" sz="1200" b="1" dirty="0">
              <a:latin typeface="Arial" charset="0"/>
            </a:endParaRPr>
          </a:p>
          <a:p>
            <a:pPr indent="450850" algn="ctr"/>
            <a:endParaRPr lang="ru-RU" sz="1200" b="1" dirty="0" smtClean="0">
              <a:latin typeface="Arial" charset="0"/>
            </a:endParaRPr>
          </a:p>
          <a:p>
            <a:pPr indent="450850" algn="ctr"/>
            <a:r>
              <a:rPr lang="en-US" sz="1200" b="1" dirty="0">
                <a:latin typeface="Arial" charset="0"/>
                <a:hlinkClick r:id="rId4"/>
              </a:rPr>
              <a:t>https://</a:t>
            </a:r>
            <a:r>
              <a:rPr lang="en-US" sz="1200" b="1" dirty="0" smtClean="0">
                <a:latin typeface="Arial" charset="0"/>
                <a:hlinkClick r:id="rId4"/>
              </a:rPr>
              <a:t>t.me/iv_mois</a:t>
            </a:r>
            <a:r>
              <a:rPr lang="ru-RU" sz="1200" b="1" dirty="0" smtClean="0">
                <a:latin typeface="Arial" charset="0"/>
              </a:rPr>
              <a:t> </a:t>
            </a:r>
            <a:endParaRPr lang="ru-RU" sz="1200" b="1" dirty="0">
              <a:latin typeface="Arial" charset="0"/>
            </a:endParaRPr>
          </a:p>
          <a:p>
            <a:pPr indent="450850" algn="ctr"/>
            <a:r>
              <a:rPr lang="en-US" sz="1100" b="1" dirty="0" smtClean="0">
                <a:hlinkClick r:id="rId5"/>
              </a:rPr>
              <a:t>http://path-2.interstellar-flight.ru</a:t>
            </a:r>
            <a:r>
              <a:rPr lang="ru-RU" sz="1100" b="1" dirty="0" smtClean="0">
                <a:hlinkClick r:id="rId6"/>
              </a:rPr>
              <a:t> </a:t>
            </a:r>
          </a:p>
          <a:p>
            <a:pPr indent="450850" algn="ctr"/>
            <a:r>
              <a:rPr lang="ru-RU" sz="1100" b="1" dirty="0" smtClean="0">
                <a:hlinkClick r:id="rId7"/>
              </a:rPr>
              <a:t>http</a:t>
            </a:r>
            <a:r>
              <a:rPr lang="ru-RU" sz="1100" b="1" dirty="0">
                <a:hlinkClick r:id="rId7"/>
              </a:rPr>
              <a:t>://www.mosspace.ru</a:t>
            </a:r>
            <a:endParaRPr lang="ru-RU" sz="1100" b="1" dirty="0">
              <a:hlinkClick r:id="rId6"/>
            </a:endParaRPr>
          </a:p>
          <a:p>
            <a:pPr indent="450850" algn="ctr"/>
            <a:r>
              <a:rPr lang="en-US" sz="1100" b="1" dirty="0">
                <a:hlinkClick r:id="rId8"/>
              </a:rPr>
              <a:t>http://</a:t>
            </a:r>
            <a:r>
              <a:rPr lang="en-US" sz="1100" b="1" dirty="0" smtClean="0">
                <a:hlinkClick r:id="rId8"/>
              </a:rPr>
              <a:t>interstellar-flight.ru</a:t>
            </a:r>
            <a:endParaRPr lang="ru-RU" sz="1100" b="1" dirty="0" smtClean="0"/>
          </a:p>
          <a:p>
            <a:pPr indent="450850" algn="ctr"/>
            <a:r>
              <a:rPr lang="en-US" sz="1100" b="1" dirty="0" smtClean="0">
                <a:hlinkClick r:id="rId6"/>
              </a:rPr>
              <a:t>http://ivan-moiseyev.livejournal.com/</a:t>
            </a:r>
            <a:endParaRPr lang="ru-RU" sz="1100" b="1" dirty="0" smtClean="0"/>
          </a:p>
          <a:p>
            <a:pPr indent="450850" algn="ctr"/>
            <a:endParaRPr lang="ru-RU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90" y="1285746"/>
            <a:ext cx="8377381" cy="3988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5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Характерные периоды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развития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космонавтики</a:t>
            </a:r>
          </a:p>
          <a:p>
            <a:pPr indent="457200" algn="just">
              <a:spcAft>
                <a:spcPts val="45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spcAft>
                <a:spcPts val="45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Этап 1. 1957–1966 гг.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Быстрый рост спутниковых группировок,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активно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осваивается новая сфера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7200" algn="just">
              <a:spcAft>
                <a:spcPts val="45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Этап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1967–1985 гг.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СССР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увеличивается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производство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ракет-носителей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частых запусков короткоживущих спутников, прежде всего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военных.</a:t>
            </a:r>
          </a:p>
          <a:p>
            <a:pPr indent="457200" algn="just">
              <a:spcAft>
                <a:spcPts val="45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Этап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3. 1986–1995 гг.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Отказ от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стремления к военному паритету с США, как следствие – резкое сокращение числа запусков.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spcAft>
                <a:spcPts val="45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Этап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4. 1996–2004 гг.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Стабилизация числа запусков, прогресс обеспечивается ростом качества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космических аппаратов. </a:t>
            </a:r>
          </a:p>
          <a:p>
            <a:pPr indent="457200" algn="just">
              <a:spcAft>
                <a:spcPts val="45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Этап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2005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2015 гг.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Быстрый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подъем мировой космической активности, обусловленный появлением новых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акторов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а также ростом китайской космонавтики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spcAft>
                <a:spcPts val="45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Этап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6. 2015 год – настоящее время.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Время санкций. Уход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РФ с международного рынка космических запусков.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Ускорение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роста мировой космической активност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91" y="1285746"/>
            <a:ext cx="5504874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Современный (2005-2023) тренд</a:t>
            </a:r>
          </a:p>
          <a:p>
            <a:pPr indent="457200" algn="just">
              <a:spcAft>
                <a:spcPts val="45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spcAft>
                <a:spcPts val="45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После минимума интенсивности космических запусков в 2005 году начался ее быстрый рост, носящий экспоненциальный характер.</a:t>
            </a:r>
          </a:p>
          <a:p>
            <a:pPr indent="457200" algn="just">
              <a:spcAft>
                <a:spcPts val="45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Если прошлый рекорд годового числа запусков 1984 года базировался на военных задачах, то сегодня доминируют экономические мотивации.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r="19346"/>
          <a:stretch/>
        </p:blipFill>
        <p:spPr>
          <a:xfrm>
            <a:off x="6101954" y="1285746"/>
            <a:ext cx="2654117" cy="383770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84821"/>
              </p:ext>
            </p:extLst>
          </p:nvPr>
        </p:nvGraphicFramePr>
        <p:xfrm>
          <a:off x="914400" y="3814201"/>
          <a:ext cx="3888509" cy="1097280"/>
        </p:xfrm>
        <a:graphic>
          <a:graphicData uri="http://schemas.openxmlformats.org/drawingml/2006/table">
            <a:tbl>
              <a:tblPr/>
              <a:tblGrid>
                <a:gridCol w="722552">
                  <a:extLst>
                    <a:ext uri="{9D8B030D-6E8A-4147-A177-3AD203B41FA5}">
                      <a16:colId xmlns:a16="http://schemas.microsoft.com/office/drawing/2014/main" val="1860787644"/>
                    </a:ext>
                  </a:extLst>
                </a:gridCol>
                <a:gridCol w="1414998">
                  <a:extLst>
                    <a:ext uri="{9D8B030D-6E8A-4147-A177-3AD203B41FA5}">
                      <a16:colId xmlns:a16="http://schemas.microsoft.com/office/drawing/2014/main" val="2955679681"/>
                    </a:ext>
                  </a:extLst>
                </a:gridCol>
                <a:gridCol w="1750959">
                  <a:extLst>
                    <a:ext uri="{9D8B030D-6E8A-4147-A177-3AD203B41FA5}">
                      <a16:colId xmlns:a16="http://schemas.microsoft.com/office/drawing/2014/main" val="2721202630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Военные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3007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1984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40820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33206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3206" y="5335891"/>
            <a:ext cx="8567594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5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Другое отличие – в 1984 характер (задачи) мировой космической деятельности определялся СССР, сегодня он определяется США.</a:t>
            </a:r>
          </a:p>
          <a:p>
            <a:pPr indent="457200" algn="just">
              <a:spcAft>
                <a:spcPts val="45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1896 году американцы рванулись за золотом к берегам Клондайка, то в наше время они рванулись в космос.</a:t>
            </a:r>
          </a:p>
        </p:txBody>
      </p:sp>
    </p:spTree>
    <p:extLst>
      <p:ext uri="{BB962C8B-B14F-4D97-AF65-F5344CB8AC3E}">
        <p14:creationId xmlns:p14="http://schemas.microsoft.com/office/powerpoint/2010/main" val="6403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45847"/>
              </p:ext>
            </p:extLst>
          </p:nvPr>
        </p:nvGraphicFramePr>
        <p:xfrm>
          <a:off x="191656" y="1405889"/>
          <a:ext cx="4260273" cy="376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730961"/>
              </p:ext>
            </p:extLst>
          </p:nvPr>
        </p:nvGraphicFramePr>
        <p:xfrm>
          <a:off x="4849091" y="1405888"/>
          <a:ext cx="4044026" cy="376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20332" y="412840"/>
            <a:ext cx="584584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Состояние орбитальных группировок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7268" y="5983951"/>
            <a:ext cx="5845849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600" b="1" dirty="0" smtClean="0"/>
              <a:t>По данным </a:t>
            </a:r>
            <a:r>
              <a:rPr lang="en-US" sz="1600" b="1" dirty="0"/>
              <a:t>Union of Concerned Scientists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782" y="4944996"/>
            <a:ext cx="8632767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/>
              <a:t>График может помочь сориентироваться по вопросам космической кооперации. В последнее время предлагают ориентироваться на СНГ</a:t>
            </a:r>
            <a:r>
              <a:rPr lang="ru-RU" dirty="0"/>
              <a:t>, </a:t>
            </a:r>
            <a:r>
              <a:rPr lang="ru-RU" dirty="0" err="1" smtClean="0"/>
              <a:t>Евразэс</a:t>
            </a:r>
            <a:r>
              <a:rPr lang="ru-RU" dirty="0" smtClean="0"/>
              <a:t>, ШОС</a:t>
            </a:r>
            <a:r>
              <a:rPr lang="ru-RU" dirty="0"/>
              <a:t>, БРИКС</a:t>
            </a:r>
            <a:r>
              <a:rPr lang="ru-RU" dirty="0" smtClean="0"/>
              <a:t>, Африку. График иллюстрирует достигнутый космический потенциал разных стран, и, соответственно, потенциал эффекта от кооперации с ними.</a:t>
            </a:r>
            <a:endParaRPr lang="ru-RU" sz="20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123137"/>
              </p:ext>
            </p:extLst>
          </p:nvPr>
        </p:nvGraphicFramePr>
        <p:xfrm>
          <a:off x="2044469" y="270981"/>
          <a:ext cx="6736080" cy="459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1101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32201" y="263753"/>
            <a:ext cx="584584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Кто за кем бежит, 2023 г.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7854" y="5267674"/>
            <a:ext cx="8774545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Здесь за основу взято нормированное распределение использованной каждым государством суммарная приведенная стартовая масса РН.</a:t>
            </a:r>
          </a:p>
          <a:p>
            <a:r>
              <a:rPr lang="ru-RU" sz="1400" dirty="0" smtClean="0"/>
              <a:t>Введена поправка на </a:t>
            </a:r>
            <a:r>
              <a:rPr lang="ru-RU" sz="1400" dirty="0"/>
              <a:t>технологический уровень разных стран</a:t>
            </a:r>
            <a:r>
              <a:rPr lang="ru-RU" sz="1400"/>
              <a:t>. </a:t>
            </a:r>
            <a:r>
              <a:rPr lang="ru-RU" sz="1400" smtClean="0"/>
              <a:t>Определение </a:t>
            </a:r>
            <a:r>
              <a:rPr lang="ru-RU" sz="1400" dirty="0" smtClean="0"/>
              <a:t>этого различия требует специальных исследований, однако, из-за их отсутствия в открытом доступе, можно воспользоваться экспертной оценкой. На графике показаны результаты учета технологического уровня, оцененного пользователями интернета (по данным опроса автора).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447373"/>
              </p:ext>
            </p:extLst>
          </p:nvPr>
        </p:nvGraphicFramePr>
        <p:xfrm>
          <a:off x="1133763" y="1065128"/>
          <a:ext cx="6876475" cy="4202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287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44926</TotalTime>
  <Words>2656</Words>
  <Application>Microsoft Office PowerPoint</Application>
  <PresentationFormat>Экран (4:3)</PresentationFormat>
  <Paragraphs>395</Paragraphs>
  <Slides>41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Arial Unicode MS</vt:lpstr>
      <vt:lpstr>Calibri</vt:lpstr>
      <vt:lpstr>Georgia</vt:lpstr>
      <vt:lpstr>Times New Roman</vt:lpstr>
      <vt:lpstr>Trebuchet MS</vt:lpstr>
      <vt:lpstr>Slipstream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Иван</dc:creator>
  <cp:lastModifiedBy>Иван Моисеев</cp:lastModifiedBy>
  <cp:revision>771</cp:revision>
  <dcterms:created xsi:type="dcterms:W3CDTF">2014-09-16T21:39:42Z</dcterms:created>
  <dcterms:modified xsi:type="dcterms:W3CDTF">2023-11-28T14:18:13Z</dcterms:modified>
</cp:coreProperties>
</file>